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3"/>
  </p:notesMasterIdLst>
  <p:sldIdLst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</p:sldIdLst>
  <p:sldSz cx="12192000" cy="6858000"/>
  <p:notesSz cx="7772400" cy="100584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B37"/>
    <a:srgbClr val="38A770"/>
    <a:srgbClr val="945200"/>
    <a:srgbClr val="001A2E"/>
    <a:srgbClr val="00A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02"/>
    <p:restoredTop sz="96208"/>
  </p:normalViewPr>
  <p:slideViewPr>
    <p:cSldViewPr snapToGrid="0">
      <p:cViewPr varScale="1">
        <p:scale>
          <a:sx n="116" d="100"/>
          <a:sy n="116" d="100"/>
        </p:scale>
        <p:origin x="2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c:style val="2"/>
  <c:chart>
    <c:autoTitleDeleted val="1"/>
    <c:view3D>
      <c:rotX val="11"/>
      <c:rotY val="25"/>
      <c:rAngAx val="1"/>
    </c:view3D>
    <c:floor>
      <c:thickness val="0"/>
      <c:spPr>
        <a:solidFill>
          <a:srgbClr val="CCCCCC"/>
        </a:solidFill>
        <a:ln w="9360">
          <a:noFill/>
        </a:ln>
      </c:spPr>
    </c:floor>
    <c:sideWall>
      <c:thickness val="0"/>
      <c:spPr>
        <a:noFill/>
        <a:ln w="9360">
          <a:solidFill>
            <a:srgbClr val="B3B3B3"/>
          </a:solidFill>
          <a:round/>
        </a:ln>
      </c:spPr>
    </c:sideWall>
    <c:backWall>
      <c:thickness val="0"/>
      <c:spPr>
        <a:noFill/>
        <a:ln w="9360">
          <a:solidFill>
            <a:srgbClr val="B3B3B3"/>
          </a:solidFill>
          <a:round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Hoja1!$A$2:$A$6</c:f>
              <c:numCache>
                <c:formatCode>General</c:formatCod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numCache>
            </c:numRef>
          </c:cat>
          <c:val>
            <c:numRef>
              <c:f>Hoja1!$B$2:$B$6</c:f>
              <c:numCache>
                <c:formatCode>General</c:formatCode>
                <c:ptCount val="5"/>
                <c:pt idx="0">
                  <c:v>0.96</c:v>
                </c:pt>
                <c:pt idx="1">
                  <c:v>1.31</c:v>
                </c:pt>
                <c:pt idx="2">
                  <c:v>2.86</c:v>
                </c:pt>
                <c:pt idx="3">
                  <c:v>5.76</c:v>
                </c:pt>
                <c:pt idx="4">
                  <c:v>18.225000000000001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CE-8049-8154-C209D90594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cylinder"/>
        <c:axId val="57953607"/>
        <c:axId val="66681439"/>
        <c:axId val="0"/>
      </c:bar3DChart>
      <c:catAx>
        <c:axId val="57953607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lang="es-CO"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CO"/>
          </a:p>
        </c:txPr>
        <c:crossAx val="66681439"/>
        <c:crosses val="autoZero"/>
        <c:auto val="1"/>
        <c:lblAlgn val="ctr"/>
        <c:lblOffset val="100"/>
        <c:noMultiLvlLbl val="0"/>
      </c:catAx>
      <c:valAx>
        <c:axId val="66681439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lang="es-CO"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Time Consumption (s)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CO"/>
          </a:p>
        </c:txPr>
        <c:crossAx val="57953607"/>
        <c:crosses val="autoZero"/>
        <c:crossBetween val="between"/>
      </c:valAx>
    </c:plotArea>
    <c:plotVisOnly val="1"/>
    <c:dispBlanksAs val="gap"/>
    <c:showDLblsOverMax val="1"/>
  </c:chart>
  <c:spPr>
    <a:solidFill>
      <a:srgbClr val="FFFFFF"/>
    </a:solidFill>
    <a:ln w="9360"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c:style val="2"/>
  <c:chart>
    <c:autoTitleDeleted val="1"/>
    <c:view3D>
      <c:rotX val="11"/>
      <c:rotY val="25"/>
      <c:rAngAx val="1"/>
    </c:view3D>
    <c:floor>
      <c:thickness val="0"/>
      <c:spPr>
        <a:solidFill>
          <a:srgbClr val="CCCCCC"/>
        </a:solidFill>
        <a:ln w="9360">
          <a:noFill/>
        </a:ln>
      </c:spPr>
    </c:floor>
    <c:sideWall>
      <c:thickness val="0"/>
      <c:spPr>
        <a:noFill/>
        <a:ln w="9360">
          <a:solidFill>
            <a:srgbClr val="B3B3B3"/>
          </a:solidFill>
          <a:round/>
        </a:ln>
      </c:spPr>
    </c:sideWall>
    <c:backWall>
      <c:thickness val="0"/>
      <c:spPr>
        <a:noFill/>
        <a:ln w="9360">
          <a:solidFill>
            <a:srgbClr val="B3B3B3"/>
          </a:solidFill>
          <a:round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Espacio Ocupado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Hoja1!$A$2:$A$6</c:f>
              <c:numCache>
                <c:formatCode>General</c:formatCod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numCache>
            </c:numRef>
          </c:cat>
          <c:val>
            <c:numRef>
              <c:f>Hoja1!$B$2:$B$6</c:f>
              <c:numCache>
                <c:formatCode>General</c:formatCode>
                <c:ptCount val="5"/>
                <c:pt idx="0">
                  <c:v>447</c:v>
                </c:pt>
                <c:pt idx="1">
                  <c:v>1538</c:v>
                </c:pt>
                <c:pt idx="2">
                  <c:v>993</c:v>
                </c:pt>
                <c:pt idx="3">
                  <c:v>835</c:v>
                </c:pt>
                <c:pt idx="4">
                  <c:v>664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66-BC40-85C3-4ACC7278AB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cylinder"/>
        <c:axId val="56863768"/>
        <c:axId val="81460992"/>
        <c:axId val="0"/>
      </c:bar3DChart>
      <c:catAx>
        <c:axId val="56863768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lang="es-CO" sz="9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TAMAÑO</a:t>
                </a:r>
                <a:r>
                  <a:rPr lang="es-CO" sz="900" b="0" strike="noStrike" spc="-1" baseline="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es-CO" sz="9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DATASET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CO"/>
          </a:p>
        </c:txPr>
        <c:crossAx val="81460992"/>
        <c:crosses val="autoZero"/>
        <c:auto val="1"/>
        <c:lblAlgn val="ctr"/>
        <c:lblOffset val="100"/>
        <c:noMultiLvlLbl val="0"/>
      </c:catAx>
      <c:valAx>
        <c:axId val="81460992"/>
        <c:scaling>
          <c:orientation val="minMax"/>
        </c:scaling>
        <c:delete val="0"/>
        <c:axPos val="l"/>
        <c:majorGridlines>
          <c:spPr>
            <a:ln w="9360">
              <a:solidFill>
                <a:schemeClr val="accent1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lang="es-CO" sz="9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MEMORIA</a:t>
                </a:r>
                <a:r>
                  <a:rPr lang="es-CO" sz="900" b="0" strike="noStrike" spc="-1" baseline="0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UTILIZADA</a:t>
                </a:r>
                <a:endParaRPr lang="es-CO" sz="900" b="0" strike="noStrike" spc="-1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s-CO"/>
          </a:p>
        </c:txPr>
        <c:crossAx val="56863768"/>
        <c:crosses val="autoZero"/>
        <c:crossBetween val="between"/>
      </c:valAx>
    </c:plotArea>
    <c:plotVisOnly val="1"/>
    <c:dispBlanksAs val="gap"/>
    <c:showDLblsOverMax val="1"/>
  </c:chart>
  <c:spPr>
    <a:solidFill>
      <a:srgbClr val="FFFFFF"/>
    </a:solidFill>
    <a:ln w="9360">
      <a:noFill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E43A9-C4BC-7F49-A6DA-A5F4A84C2948}" type="datetimeFigureOut">
              <a:rPr lang="es-CO" smtClean="0"/>
              <a:t>17/11/20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083D9-FA43-6E49-BD51-E0F06EDBEB4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9774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5B330-E87A-654E-AAA2-D61E6C434CD1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8685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2017.igem.org/Team:TUDelft/Result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jpeg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github.com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" Type="http://schemas.openxmlformats.org/officeDocument/2006/relationships/image" Target="../media/image3.png"/><Relationship Id="rId16" Type="http://schemas.openxmlformats.org/officeDocument/2006/relationships/image" Target="../media/image28.sv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19" Type="http://schemas.microsoft.com/office/2017/06/relationships/model3d" Target="../media/model3d1.glb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finidos precios de los Exámenes de Estado para el 2018 – ICFES -  Educación - Red Jurista">
            <a:extLst>
              <a:ext uri="{FF2B5EF4-FFF2-40B4-BE49-F238E27FC236}">
                <a16:creationId xmlns:a16="http://schemas.microsoft.com/office/drawing/2014/main" id="{EC733448-1401-41BF-9F3C-95CC67EF1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" r="24102"/>
          <a:stretch/>
        </p:blipFill>
        <p:spPr bwMode="auto">
          <a:xfrm>
            <a:off x="20" y="10"/>
            <a:ext cx="5836538" cy="5130404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0" y="0"/>
                </a:moveTo>
                <a:lnTo>
                  <a:pt x="3460503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73BED27-2799-490E-B238-8DB3688D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843" y="1336431"/>
            <a:ext cx="6836897" cy="1808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/>
              <a:t>ÁRBOLES DE DECISION EN PRUEBAS DE ESTADO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1039" name="Freeform: Shape 134">
            <a:extLst>
              <a:ext uri="{FF2B5EF4-FFF2-40B4-BE49-F238E27FC236}">
                <a16:creationId xmlns:a16="http://schemas.microsoft.com/office/drawing/2014/main" id="{49FC0429-1777-4051-AFA1-A3E8593C0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108152" y="5292510"/>
            <a:ext cx="6083848" cy="1565491"/>
          </a:xfrm>
          <a:custGeom>
            <a:avLst/>
            <a:gdLst>
              <a:gd name="connsiteX0" fmla="*/ 0 w 6083848"/>
              <a:gd name="connsiteY0" fmla="*/ 1565491 h 1565491"/>
              <a:gd name="connsiteX1" fmla="*/ 6083848 w 6083848"/>
              <a:gd name="connsiteY1" fmla="*/ 1565491 h 1565491"/>
              <a:gd name="connsiteX2" fmla="*/ 6083848 w 6083848"/>
              <a:gd name="connsiteY2" fmla="*/ 0 h 1565491"/>
              <a:gd name="connsiteX3" fmla="*/ 1692132 w 6083848"/>
              <a:gd name="connsiteY3" fmla="*/ 0 h 1565491"/>
              <a:gd name="connsiteX4" fmla="*/ 1186806 w 6083848"/>
              <a:gd name="connsiteY4" fmla="*/ 0 h 1565491"/>
              <a:gd name="connsiteX5" fmla="*/ 1186070 w 6083848"/>
              <a:gd name="connsiteY5" fmla="*/ 1591 h 1565491"/>
              <a:gd name="connsiteX6" fmla="*/ 724290 w 6083848"/>
              <a:gd name="connsiteY6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3848" h="1565491">
                <a:moveTo>
                  <a:pt x="0" y="1565491"/>
                </a:moveTo>
                <a:lnTo>
                  <a:pt x="6083848" y="1565491"/>
                </a:lnTo>
                <a:lnTo>
                  <a:pt x="6083848" y="0"/>
                </a:lnTo>
                <a:lnTo>
                  <a:pt x="1692132" y="0"/>
                </a:lnTo>
                <a:lnTo>
                  <a:pt x="1186806" y="0"/>
                </a:lnTo>
                <a:lnTo>
                  <a:pt x="1186070" y="1591"/>
                </a:lnTo>
                <a:lnTo>
                  <a:pt x="724290" y="15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2" name="Freeform: Shape 136">
            <a:extLst>
              <a:ext uri="{FF2B5EF4-FFF2-40B4-BE49-F238E27FC236}">
                <a16:creationId xmlns:a16="http://schemas.microsoft.com/office/drawing/2014/main" id="{38D3B1B8-B04F-487E-87AF-E6DDAAFBF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5292509"/>
            <a:ext cx="6670682" cy="1565491"/>
          </a:xfrm>
          <a:custGeom>
            <a:avLst/>
            <a:gdLst>
              <a:gd name="connsiteX0" fmla="*/ 0 w 6670682"/>
              <a:gd name="connsiteY0" fmla="*/ 1565491 h 1565491"/>
              <a:gd name="connsiteX1" fmla="*/ 526312 w 6670682"/>
              <a:gd name="connsiteY1" fmla="*/ 1565491 h 1565491"/>
              <a:gd name="connsiteX2" fmla="*/ 5419344 w 6670682"/>
              <a:gd name="connsiteY2" fmla="*/ 1565491 h 1565491"/>
              <a:gd name="connsiteX3" fmla="*/ 5945656 w 6670682"/>
              <a:gd name="connsiteY3" fmla="*/ 1565491 h 1565491"/>
              <a:gd name="connsiteX4" fmla="*/ 6670682 w 6670682"/>
              <a:gd name="connsiteY4" fmla="*/ 0 h 1565491"/>
              <a:gd name="connsiteX5" fmla="*/ 6144370 w 6670682"/>
              <a:gd name="connsiteY5" fmla="*/ 0 h 1565491"/>
              <a:gd name="connsiteX6" fmla="*/ 526312 w 6670682"/>
              <a:gd name="connsiteY6" fmla="*/ 0 h 1565491"/>
              <a:gd name="connsiteX7" fmla="*/ 0 w 6670682"/>
              <a:gd name="connsiteY7" fmla="*/ 0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70682" h="1565491">
                <a:moveTo>
                  <a:pt x="0" y="1565491"/>
                </a:moveTo>
                <a:lnTo>
                  <a:pt x="526312" y="1565491"/>
                </a:lnTo>
                <a:lnTo>
                  <a:pt x="5419344" y="1565491"/>
                </a:lnTo>
                <a:lnTo>
                  <a:pt x="5945656" y="1565491"/>
                </a:lnTo>
                <a:lnTo>
                  <a:pt x="6670682" y="0"/>
                </a:lnTo>
                <a:lnTo>
                  <a:pt x="6144370" y="0"/>
                </a:lnTo>
                <a:lnTo>
                  <a:pt x="5263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 descr="Texto, Logotipo&#10;&#10;Descripción generada automáticamente">
            <a:extLst>
              <a:ext uri="{FF2B5EF4-FFF2-40B4-BE49-F238E27FC236}">
                <a16:creationId xmlns:a16="http://schemas.microsoft.com/office/drawing/2014/main" id="{D9D0883B-523F-4E31-8D95-CEDB0BB3D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17" y="5130414"/>
            <a:ext cx="2541563" cy="169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57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AE9A681-C9EE-9141-908E-FC5F37C2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1753849"/>
            <a:ext cx="4805996" cy="39154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 err="1">
                <a:solidFill>
                  <a:srgbClr val="000000"/>
                </a:solidFill>
                <a:latin typeface="Times" pitchFamily="2" charset="0"/>
              </a:rPr>
              <a:t>Muchas</a:t>
            </a:r>
            <a:r>
              <a:rPr lang="en-US" sz="6000" dirty="0">
                <a:solidFill>
                  <a:srgbClr val="000000"/>
                </a:solidFill>
                <a:latin typeface="Times" pitchFamily="2" charset="0"/>
              </a:rPr>
              <a:t> gracias por </a:t>
            </a:r>
            <a:r>
              <a:rPr lang="en-US" sz="6000" dirty="0" err="1">
                <a:solidFill>
                  <a:srgbClr val="000000"/>
                </a:solidFill>
                <a:latin typeface="Times" pitchFamily="2" charset="0"/>
              </a:rPr>
              <a:t>su</a:t>
            </a:r>
            <a:r>
              <a:rPr lang="en-US" sz="60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Times" pitchFamily="2" charset="0"/>
              </a:rPr>
              <a:t>atencion</a:t>
            </a:r>
            <a:endParaRPr lang="en-US" sz="6000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C6CC74-D853-E543-960F-E4CE424B9D9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586186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ts val="1000"/>
              </a:spcBef>
            </a:pPr>
            <a:endParaRPr lang="en-US" sz="18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n 6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1740D61-DED1-A940-8CE5-E0DCE89CE2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69" r="493" b="3"/>
          <a:stretch/>
        </p:blipFill>
        <p:spPr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B594302-8305-8D47-A355-D449D032D678}"/>
              </a:ext>
            </a:extLst>
          </p:cNvPr>
          <p:cNvSpPr txBox="1"/>
          <p:nvPr/>
        </p:nvSpPr>
        <p:spPr>
          <a:xfrm>
            <a:off x="9748703" y="6657945"/>
            <a:ext cx="244329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CO" sz="700">
                <a:solidFill>
                  <a:srgbClr val="FFFFFF"/>
                </a:solidFill>
                <a:hlinkClick r:id="rId4" tooltip="http://2017.igem.org/Team:TUDelft/Resul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s-CO" sz="700">
                <a:solidFill>
                  <a:srgbClr val="FFFFFF"/>
                </a:solidFill>
              </a:rPr>
              <a:t> de Autor desconocido está bajo licencia </a:t>
            </a:r>
            <a:r>
              <a:rPr lang="es-CO" sz="700">
                <a:solidFill>
                  <a:srgbClr val="FFFFFF"/>
                </a:solidFill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s-CO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83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265320" y="376920"/>
            <a:ext cx="366624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Presentación del Equipo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85" name="Group 4"/>
          <p:cNvGrpSpPr/>
          <p:nvPr/>
        </p:nvGrpSpPr>
        <p:grpSpPr>
          <a:xfrm>
            <a:off x="9052560" y="1645920"/>
            <a:ext cx="2834640" cy="2743200"/>
            <a:chOff x="9052560" y="1645920"/>
            <a:chExt cx="2834640" cy="2743200"/>
          </a:xfrm>
        </p:grpSpPr>
        <p:pic>
          <p:nvPicPr>
            <p:cNvPr id="86" name="Imagen 85"/>
            <p:cNvPicPr/>
            <p:nvPr/>
          </p:nvPicPr>
          <p:blipFill>
            <a:blip r:embed="rId3"/>
            <a:stretch/>
          </p:blipFill>
          <p:spPr>
            <a:xfrm>
              <a:off x="9219240" y="1757160"/>
              <a:ext cx="2508480" cy="2487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7" name="CustomShape 5"/>
            <p:cNvSpPr/>
            <p:nvPr/>
          </p:nvSpPr>
          <p:spPr>
            <a:xfrm>
              <a:off x="9052560" y="1645920"/>
              <a:ext cx="2834640" cy="2743200"/>
            </a:xfrm>
            <a:custGeom>
              <a:avLst/>
              <a:gdLst/>
              <a:ahLst/>
              <a:cxnLst/>
              <a:rect l="l" t="t" r="r" b="b"/>
              <a:pathLst>
                <a:path w="7875" h="7621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9" name="CustomShape 7"/>
          <p:cNvSpPr/>
          <p:nvPr/>
        </p:nvSpPr>
        <p:spPr>
          <a:xfrm>
            <a:off x="3599280" y="1903680"/>
            <a:ext cx="2102760" cy="2194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8"/>
          <p:cNvSpPr/>
          <p:nvPr/>
        </p:nvSpPr>
        <p:spPr>
          <a:xfrm>
            <a:off x="9419040" y="4180680"/>
            <a:ext cx="219348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Mauricio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Toro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1" name="CustomShape 9"/>
          <p:cNvSpPr/>
          <p:nvPr/>
        </p:nvSpPr>
        <p:spPr>
          <a:xfrm>
            <a:off x="3551040" y="4180680"/>
            <a:ext cx="2193480" cy="767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 dirty="0">
                <a:latin typeface="Arial"/>
              </a:rPr>
              <a:t>Juan José Wilches </a:t>
            </a:r>
          </a:p>
        </p:txBody>
      </p:sp>
      <p:sp>
        <p:nvSpPr>
          <p:cNvPr id="92" name="CustomShape 10"/>
          <p:cNvSpPr/>
          <p:nvPr/>
        </p:nvSpPr>
        <p:spPr>
          <a:xfrm>
            <a:off x="635040" y="4180680"/>
            <a:ext cx="2193480" cy="767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CO" sz="2200" spc="-1" dirty="0">
                <a:solidFill>
                  <a:srgbClr val="001E33"/>
                </a:solidFill>
                <a:latin typeface="Arial"/>
              </a:rPr>
              <a:t>Juan José Zuluaga </a:t>
            </a:r>
            <a:endParaRPr lang="es-CO" sz="2200" b="0" strike="noStrike" spc="-1" dirty="0">
              <a:latin typeface="Arial"/>
            </a:endParaRPr>
          </a:p>
        </p:txBody>
      </p:sp>
      <p:sp>
        <p:nvSpPr>
          <p:cNvPr id="93" name="CustomShape 11"/>
          <p:cNvSpPr/>
          <p:nvPr/>
        </p:nvSpPr>
        <p:spPr>
          <a:xfrm>
            <a:off x="1912680" y="5136480"/>
            <a:ext cx="293328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i="1" strike="noStrike" spc="-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98" name="Imagen 97"/>
          <p:cNvPicPr/>
          <p:nvPr/>
        </p:nvPicPr>
        <p:blipFill>
          <a:blip r:embed="rId4"/>
          <a:srcRect b="25722"/>
          <a:stretch/>
        </p:blipFill>
        <p:spPr>
          <a:xfrm>
            <a:off x="6018840" y="1828800"/>
            <a:ext cx="3200040" cy="2376720"/>
          </a:xfrm>
          <a:prstGeom prst="rect">
            <a:avLst/>
          </a:prstGeom>
          <a:ln>
            <a:noFill/>
          </a:ln>
        </p:spPr>
      </p:pic>
      <p:sp>
        <p:nvSpPr>
          <p:cNvPr id="99" name="CustomShape 16"/>
          <p:cNvSpPr/>
          <p:nvPr/>
        </p:nvSpPr>
        <p:spPr>
          <a:xfrm>
            <a:off x="6503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Miguel</a:t>
            </a:r>
            <a:br/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Correa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00" name="CustomShape 17"/>
          <p:cNvSpPr/>
          <p:nvPr/>
        </p:nvSpPr>
        <p:spPr>
          <a:xfrm>
            <a:off x="5924160" y="1645920"/>
            <a:ext cx="3383280" cy="2651760"/>
          </a:xfrm>
          <a:custGeom>
            <a:avLst/>
            <a:gdLst/>
            <a:ahLst/>
            <a:cxnLst/>
            <a:rect l="l" t="t" r="r" b="b"/>
            <a:pathLst>
              <a:path w="9399" h="7367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1" name="Imagen 100"/>
          <p:cNvPicPr/>
          <p:nvPr/>
        </p:nvPicPr>
        <p:blipFill>
          <a:blip r:embed="rId5"/>
          <a:stretch/>
        </p:blipFill>
        <p:spPr>
          <a:xfrm>
            <a:off x="182880" y="6089760"/>
            <a:ext cx="621360" cy="621360"/>
          </a:xfrm>
          <a:prstGeom prst="rect">
            <a:avLst/>
          </a:prstGeom>
          <a:ln>
            <a:noFill/>
          </a:ln>
        </p:spPr>
      </p:pic>
      <p:sp>
        <p:nvSpPr>
          <p:cNvPr id="102" name="CustomShape 18"/>
          <p:cNvSpPr/>
          <p:nvPr/>
        </p:nvSpPr>
        <p:spPr>
          <a:xfrm>
            <a:off x="815040" y="6160680"/>
            <a:ext cx="69156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DejaVu Sans"/>
                <a:hlinkClick r:id="rId6"/>
              </a:rPr>
              <a:t>http://github.com/</a:t>
            </a: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                             </a:t>
            </a: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DejaVu Sans"/>
              </a:rPr>
              <a:t>   /proyecto/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03" name="CustomShape 19"/>
          <p:cNvSpPr/>
          <p:nvPr/>
        </p:nvSpPr>
        <p:spPr>
          <a:xfrm>
            <a:off x="3193560" y="6217920"/>
            <a:ext cx="29329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i="1" spc="-1" dirty="0">
                <a:solidFill>
                  <a:srgbClr val="FF0000"/>
                </a:solidFill>
                <a:latin typeface="Arial"/>
              </a:rPr>
              <a:t>JJZULUAGAB</a:t>
            </a:r>
            <a:endParaRPr lang="en-US" sz="1400" b="0" i="1" strike="noStrike" spc="-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3" name="Imagen 2" descr="Un hombre parado en una montaña&#10;&#10;Descripción generada automáticamente">
            <a:extLst>
              <a:ext uri="{FF2B5EF4-FFF2-40B4-BE49-F238E27FC236}">
                <a16:creationId xmlns:a16="http://schemas.microsoft.com/office/drawing/2014/main" id="{1CE146DF-E57F-482C-8172-BD769D1F75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8" t="33142" r="75297" b="46082"/>
          <a:stretch/>
        </p:blipFill>
        <p:spPr>
          <a:xfrm>
            <a:off x="3316860" y="1721757"/>
            <a:ext cx="2691000" cy="259080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Imagen 3" descr="Hombre sonriendo en frente de una tienda&#10;&#10;Descripción generada automáticamente">
            <a:extLst>
              <a:ext uri="{FF2B5EF4-FFF2-40B4-BE49-F238E27FC236}">
                <a16:creationId xmlns:a16="http://schemas.microsoft.com/office/drawing/2014/main" id="{EE85678A-A304-4FE5-B034-1EC483A20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18" y="1854395"/>
            <a:ext cx="2385848" cy="24467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Marcador de contenido 3"/>
          <p:cNvPicPr/>
          <p:nvPr/>
        </p:nvPicPr>
        <p:blipFill>
          <a:blip r:embed="rId2"/>
          <a:stretch/>
        </p:blipFill>
        <p:spPr>
          <a:xfrm>
            <a:off x="-480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265320" y="376920"/>
            <a:ext cx="330048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Diseño del Algoritmo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270000" y="4945680"/>
            <a:ext cx="6308280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n-US" sz="1400" spc="-1" dirty="0">
                <a:solidFill>
                  <a:srgbClr val="001E33"/>
                </a:solidFill>
                <a:latin typeface="Arial"/>
                <a:ea typeface="DejaVu Sans"/>
              </a:rPr>
              <a:t>Este algoritmo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DejaVu Sans"/>
              </a:rPr>
              <a:t>fue utilizado para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construir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un árbol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binario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de decisión 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DejaVu Sans"/>
              </a:rPr>
              <a:t>para definir que tan prudente y bueno puede ser un salto en paracidas </a:t>
            </a:r>
            <a:r>
              <a:rPr lang="en-US" sz="1400" spc="-1">
                <a:solidFill>
                  <a:srgbClr val="001E33"/>
                </a:solidFill>
                <a:latin typeface="Arial"/>
                <a:ea typeface="DejaVu Sans"/>
              </a:rPr>
              <a:t>dependiendo de el clima, allí se evaluan las condiciones desde lo bueno 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DejaVu Sans"/>
              </a:rPr>
              <a:t>hasta lo malo y se toma una decision.</a:t>
            </a:r>
            <a:endParaRPr lang="en-US" sz="1400" b="0" strike="noStrike" spc="-1" dirty="0">
              <a:solidFill>
                <a:srgbClr val="001E33"/>
              </a:solidFill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3932280" y="336600"/>
            <a:ext cx="240336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i="1" strike="noStrike" spc="-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11" name="CustomShape 5"/>
          <p:cNvSpPr/>
          <p:nvPr/>
        </p:nvSpPr>
        <p:spPr>
          <a:xfrm>
            <a:off x="5168160" y="914400"/>
            <a:ext cx="342612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i="1" strike="noStrike" spc="-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13" name="CustomShape 7"/>
          <p:cNvSpPr/>
          <p:nvPr/>
        </p:nvSpPr>
        <p:spPr>
          <a:xfrm>
            <a:off x="4417920" y="5920560"/>
            <a:ext cx="293328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i="1" strike="noStrike" spc="-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15" name="CustomShape 9"/>
          <p:cNvSpPr/>
          <p:nvPr/>
        </p:nvSpPr>
        <p:spPr>
          <a:xfrm>
            <a:off x="7674840" y="4965480"/>
            <a:ext cx="293328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i="1" strike="noStrike" spc="-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18" name="CustomShape 12"/>
          <p:cNvSpPr/>
          <p:nvPr/>
        </p:nvSpPr>
        <p:spPr>
          <a:xfrm>
            <a:off x="9558000" y="1083240"/>
            <a:ext cx="342612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i="1" strike="noStrike" spc="-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19" name="CustomShape 13"/>
          <p:cNvSpPr/>
          <p:nvPr/>
        </p:nvSpPr>
        <p:spPr>
          <a:xfrm>
            <a:off x="8229600" y="124200"/>
            <a:ext cx="211500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i="1" strike="noStrike" spc="-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2" name="Imagen 2" descr="Imagen que contiene exterior, aire, vuelo, puesta de sol&#10;&#10;Descripción generada automáticamente">
            <a:extLst>
              <a:ext uri="{FF2B5EF4-FFF2-40B4-BE49-F238E27FC236}">
                <a16:creationId xmlns:a16="http://schemas.microsoft.com/office/drawing/2014/main" id="{E339D438-2757-4BDC-9C41-79AEFE313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073" y="1389414"/>
            <a:ext cx="5488726" cy="3654545"/>
          </a:xfrm>
          <a:prstGeom prst="rect">
            <a:avLst/>
          </a:prstGeom>
        </p:spPr>
      </p:pic>
      <p:pic>
        <p:nvPicPr>
          <p:cNvPr id="5" name="Imagen 5" descr="Diagrama, Esquemático&#10;&#10;Descripción generada automáticamente">
            <a:extLst>
              <a:ext uri="{FF2B5EF4-FFF2-40B4-BE49-F238E27FC236}">
                <a16:creationId xmlns:a16="http://schemas.microsoft.com/office/drawing/2014/main" id="{15AFD77F-8612-4B3C-9F96-8C6245107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41" y="1385720"/>
            <a:ext cx="5488725" cy="34641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Marcador de contenido 3"/>
          <p:cNvPicPr/>
          <p:nvPr/>
        </p:nvPicPr>
        <p:blipFill>
          <a:blip r:embed="rId2"/>
          <a:stretch/>
        </p:blipFill>
        <p:spPr>
          <a:xfrm>
            <a:off x="-13868" y="62776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265321" y="447574"/>
            <a:ext cx="3026160" cy="4294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División de un </a:t>
            </a:r>
            <a:r>
              <a:rPr lang="es-CO" sz="22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nodo</a:t>
            </a:r>
            <a:endParaRPr lang="es-CO" sz="2200" b="0" strike="noStrike" spc="-1" dirty="0">
              <a:latin typeface="Arial"/>
            </a:endParaRPr>
          </a:p>
        </p:txBody>
      </p:sp>
      <p:sp>
        <p:nvSpPr>
          <p:cNvPr id="163" name="CustomShape 43"/>
          <p:cNvSpPr/>
          <p:nvPr/>
        </p:nvSpPr>
        <p:spPr>
          <a:xfrm>
            <a:off x="0" y="5442304"/>
            <a:ext cx="12192000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400" spc="-1" dirty="0">
                <a:latin typeface="Arial"/>
              </a:rPr>
              <a:t>Este árbol busca separar la estrellas de los círculos, para la pregunta  “es azul” tenemos una impureza  Gini en el nodo Si de 0,48 y en el nodo No hay tenemos una impureza Gini de 0,375.  </a:t>
            </a:r>
            <a:r>
              <a:rPr lang="en-US" sz="1400" spc="-1" dirty="0">
                <a:latin typeface="Arial"/>
              </a:rPr>
              <a:t> 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5F0F905-55F4-480F-8F8E-3AAF15BB47D4}"/>
              </a:ext>
            </a:extLst>
          </p:cNvPr>
          <p:cNvSpPr/>
          <p:nvPr/>
        </p:nvSpPr>
        <p:spPr>
          <a:xfrm>
            <a:off x="152599" y="1688428"/>
            <a:ext cx="3138882" cy="2895470"/>
          </a:xfrm>
          <a:prstGeom prst="ellipse">
            <a:avLst/>
          </a:prstGeom>
          <a:solidFill>
            <a:srgbClr val="001A2E"/>
          </a:solidFill>
          <a:ln>
            <a:solidFill>
              <a:srgbClr val="001A2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" name="Estrella: 5 puntas 70">
            <a:extLst>
              <a:ext uri="{FF2B5EF4-FFF2-40B4-BE49-F238E27FC236}">
                <a16:creationId xmlns:a16="http://schemas.microsoft.com/office/drawing/2014/main" id="{DAF07FC4-E797-467A-9F68-CA821A6F7884}"/>
              </a:ext>
            </a:extLst>
          </p:cNvPr>
          <p:cNvSpPr/>
          <p:nvPr/>
        </p:nvSpPr>
        <p:spPr>
          <a:xfrm>
            <a:off x="1634929" y="1951522"/>
            <a:ext cx="466366" cy="464234"/>
          </a:xfrm>
          <a:prstGeom prst="star5">
            <a:avLst/>
          </a:prstGeom>
          <a:solidFill>
            <a:srgbClr val="99CB37"/>
          </a:solidFill>
          <a:ln>
            <a:solidFill>
              <a:srgbClr val="99CB3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E1D4BD3F-C0E6-4088-981E-6E93F76328A3}"/>
              </a:ext>
            </a:extLst>
          </p:cNvPr>
          <p:cNvSpPr/>
          <p:nvPr/>
        </p:nvSpPr>
        <p:spPr>
          <a:xfrm flipV="1">
            <a:off x="1459453" y="3898107"/>
            <a:ext cx="318946" cy="305225"/>
          </a:xfrm>
          <a:prstGeom prst="ellipse">
            <a:avLst/>
          </a:prstGeom>
          <a:solidFill>
            <a:srgbClr val="99CB37"/>
          </a:solidFill>
          <a:ln>
            <a:solidFill>
              <a:srgbClr val="99C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D0E7F607-15C2-4109-83D5-BE5F1BA486DD}"/>
              </a:ext>
            </a:extLst>
          </p:cNvPr>
          <p:cNvSpPr/>
          <p:nvPr/>
        </p:nvSpPr>
        <p:spPr>
          <a:xfrm flipV="1">
            <a:off x="1073735" y="3192556"/>
            <a:ext cx="318946" cy="305225"/>
          </a:xfrm>
          <a:prstGeom prst="ellipse">
            <a:avLst/>
          </a:prstGeom>
          <a:solidFill>
            <a:srgbClr val="99CB37"/>
          </a:solidFill>
          <a:ln>
            <a:solidFill>
              <a:srgbClr val="99C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E23CCB32-7B3C-40E3-8485-EBCD6947A06B}"/>
              </a:ext>
            </a:extLst>
          </p:cNvPr>
          <p:cNvSpPr/>
          <p:nvPr/>
        </p:nvSpPr>
        <p:spPr>
          <a:xfrm>
            <a:off x="5358745" y="1753223"/>
            <a:ext cx="3138882" cy="2895470"/>
          </a:xfrm>
          <a:prstGeom prst="ellipse">
            <a:avLst/>
          </a:prstGeom>
          <a:solidFill>
            <a:srgbClr val="001A2E"/>
          </a:solidFill>
          <a:ln>
            <a:solidFill>
              <a:srgbClr val="001A2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8D027F0A-27E3-4D7D-B851-2BA4FB5D85AE}"/>
              </a:ext>
            </a:extLst>
          </p:cNvPr>
          <p:cNvSpPr/>
          <p:nvPr/>
        </p:nvSpPr>
        <p:spPr>
          <a:xfrm>
            <a:off x="3541176" y="2584938"/>
            <a:ext cx="1722640" cy="1207826"/>
          </a:xfrm>
          <a:prstGeom prst="rightArrow">
            <a:avLst>
              <a:gd name="adj1" fmla="val 33694"/>
              <a:gd name="adj2" fmla="val 50000"/>
            </a:avLst>
          </a:prstGeom>
          <a:solidFill>
            <a:srgbClr val="001A2E"/>
          </a:solidFill>
          <a:ln>
            <a:solidFill>
              <a:srgbClr val="001A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636F389B-3763-4091-B57D-9645D9D73508}"/>
              </a:ext>
            </a:extLst>
          </p:cNvPr>
          <p:cNvSpPr/>
          <p:nvPr/>
        </p:nvSpPr>
        <p:spPr>
          <a:xfrm>
            <a:off x="8900519" y="1951522"/>
            <a:ext cx="3138882" cy="2895470"/>
          </a:xfrm>
          <a:prstGeom prst="ellipse">
            <a:avLst/>
          </a:prstGeom>
          <a:solidFill>
            <a:srgbClr val="001A2E"/>
          </a:solidFill>
          <a:ln>
            <a:solidFill>
              <a:srgbClr val="001A2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2" name="Estrella: 5 puntas 71">
            <a:extLst>
              <a:ext uri="{FF2B5EF4-FFF2-40B4-BE49-F238E27FC236}">
                <a16:creationId xmlns:a16="http://schemas.microsoft.com/office/drawing/2014/main" id="{ABF1510F-8B65-42BE-9242-A87CAE806855}"/>
              </a:ext>
            </a:extLst>
          </p:cNvPr>
          <p:cNvSpPr/>
          <p:nvPr/>
        </p:nvSpPr>
        <p:spPr>
          <a:xfrm>
            <a:off x="6534000" y="2301977"/>
            <a:ext cx="466366" cy="464234"/>
          </a:xfrm>
          <a:prstGeom prst="star5">
            <a:avLst/>
          </a:prstGeom>
          <a:solidFill>
            <a:srgbClr val="00A5D9"/>
          </a:solidFill>
          <a:ln>
            <a:solidFill>
              <a:srgbClr val="00A5D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0" name="Estrella: 5 puntas 79">
            <a:extLst>
              <a:ext uri="{FF2B5EF4-FFF2-40B4-BE49-F238E27FC236}">
                <a16:creationId xmlns:a16="http://schemas.microsoft.com/office/drawing/2014/main" id="{2B3B835F-A9FE-4B9D-B57D-F6DA107B3247}"/>
              </a:ext>
            </a:extLst>
          </p:cNvPr>
          <p:cNvSpPr/>
          <p:nvPr/>
        </p:nvSpPr>
        <p:spPr>
          <a:xfrm>
            <a:off x="9844123" y="2489442"/>
            <a:ext cx="466366" cy="464234"/>
          </a:xfrm>
          <a:prstGeom prst="star5">
            <a:avLst/>
          </a:prstGeom>
          <a:solidFill>
            <a:srgbClr val="99CB37"/>
          </a:solidFill>
          <a:ln>
            <a:solidFill>
              <a:srgbClr val="99CB3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8" name="Estrella: 5 puntas 87">
            <a:extLst>
              <a:ext uri="{FF2B5EF4-FFF2-40B4-BE49-F238E27FC236}">
                <a16:creationId xmlns:a16="http://schemas.microsoft.com/office/drawing/2014/main" id="{F7B8EA35-9FC8-46FC-9370-3B427292DA31}"/>
              </a:ext>
            </a:extLst>
          </p:cNvPr>
          <p:cNvSpPr/>
          <p:nvPr/>
        </p:nvSpPr>
        <p:spPr>
          <a:xfrm>
            <a:off x="10389378" y="3539579"/>
            <a:ext cx="466366" cy="464234"/>
          </a:xfrm>
          <a:prstGeom prst="star5">
            <a:avLst/>
          </a:prstGeom>
          <a:solidFill>
            <a:srgbClr val="99CB37"/>
          </a:solidFill>
          <a:ln>
            <a:solidFill>
              <a:srgbClr val="99CB3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6B8160C0-B89B-451A-A060-93C5B418D4D1}"/>
              </a:ext>
            </a:extLst>
          </p:cNvPr>
          <p:cNvSpPr/>
          <p:nvPr/>
        </p:nvSpPr>
        <p:spPr>
          <a:xfrm flipV="1">
            <a:off x="10772287" y="2906341"/>
            <a:ext cx="318946" cy="305225"/>
          </a:xfrm>
          <a:prstGeom prst="ellipse">
            <a:avLst/>
          </a:prstGeom>
          <a:solidFill>
            <a:srgbClr val="99CB37"/>
          </a:solidFill>
          <a:ln>
            <a:solidFill>
              <a:srgbClr val="99C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0" name="Estrella: 5 puntas 89">
            <a:extLst>
              <a:ext uri="{FF2B5EF4-FFF2-40B4-BE49-F238E27FC236}">
                <a16:creationId xmlns:a16="http://schemas.microsoft.com/office/drawing/2014/main" id="{190F774B-F5C8-4AD8-8BCD-A146108510FE}"/>
              </a:ext>
            </a:extLst>
          </p:cNvPr>
          <p:cNvSpPr/>
          <p:nvPr/>
        </p:nvSpPr>
        <p:spPr>
          <a:xfrm>
            <a:off x="2300919" y="3135624"/>
            <a:ext cx="466366" cy="464234"/>
          </a:xfrm>
          <a:prstGeom prst="star5">
            <a:avLst/>
          </a:prstGeom>
          <a:solidFill>
            <a:srgbClr val="99CB37"/>
          </a:solidFill>
          <a:ln>
            <a:solidFill>
              <a:srgbClr val="99CB3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71205198-228F-4454-9405-A65AF831080F}"/>
              </a:ext>
            </a:extLst>
          </p:cNvPr>
          <p:cNvSpPr/>
          <p:nvPr/>
        </p:nvSpPr>
        <p:spPr>
          <a:xfrm flipV="1">
            <a:off x="641380" y="2948366"/>
            <a:ext cx="318946" cy="305225"/>
          </a:xfrm>
          <a:prstGeom prst="ellipse">
            <a:avLst/>
          </a:prstGeom>
          <a:solidFill>
            <a:srgbClr val="99CB37"/>
          </a:solidFill>
          <a:ln>
            <a:solidFill>
              <a:srgbClr val="99C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6AD12A47-03EE-4EB7-8BF3-308EBA59775F}"/>
              </a:ext>
            </a:extLst>
          </p:cNvPr>
          <p:cNvSpPr/>
          <p:nvPr/>
        </p:nvSpPr>
        <p:spPr>
          <a:xfrm flipV="1">
            <a:off x="9769815" y="3319431"/>
            <a:ext cx="318946" cy="305225"/>
          </a:xfrm>
          <a:prstGeom prst="ellipse">
            <a:avLst/>
          </a:prstGeom>
          <a:solidFill>
            <a:srgbClr val="99CB37"/>
          </a:solidFill>
          <a:ln>
            <a:solidFill>
              <a:srgbClr val="99C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2ACE1EF2-D55B-4AC1-960C-3BD167A10542}"/>
              </a:ext>
            </a:extLst>
          </p:cNvPr>
          <p:cNvSpPr/>
          <p:nvPr/>
        </p:nvSpPr>
        <p:spPr>
          <a:xfrm flipV="1">
            <a:off x="10623151" y="2379624"/>
            <a:ext cx="318946" cy="305225"/>
          </a:xfrm>
          <a:prstGeom prst="ellipse">
            <a:avLst/>
          </a:prstGeom>
          <a:solidFill>
            <a:srgbClr val="99CB37"/>
          </a:solidFill>
          <a:ln>
            <a:solidFill>
              <a:srgbClr val="99C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BBE4FEE5-29AF-4FED-A94C-D2519EB1294F}"/>
              </a:ext>
            </a:extLst>
          </p:cNvPr>
          <p:cNvSpPr/>
          <p:nvPr/>
        </p:nvSpPr>
        <p:spPr>
          <a:xfrm flipV="1">
            <a:off x="5888474" y="2488864"/>
            <a:ext cx="318946" cy="305225"/>
          </a:xfrm>
          <a:prstGeom prst="ellipse">
            <a:avLst/>
          </a:prstGeom>
          <a:solidFill>
            <a:srgbClr val="00A5D9"/>
          </a:solidFill>
          <a:ln>
            <a:solidFill>
              <a:srgbClr val="00A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3" name="Estrella: 5 puntas 102">
            <a:extLst>
              <a:ext uri="{FF2B5EF4-FFF2-40B4-BE49-F238E27FC236}">
                <a16:creationId xmlns:a16="http://schemas.microsoft.com/office/drawing/2014/main" id="{B905D0FD-EB0E-48C0-92D0-9A038CCB502B}"/>
              </a:ext>
            </a:extLst>
          </p:cNvPr>
          <p:cNvSpPr/>
          <p:nvPr/>
        </p:nvSpPr>
        <p:spPr>
          <a:xfrm>
            <a:off x="7696323" y="3302338"/>
            <a:ext cx="466366" cy="464234"/>
          </a:xfrm>
          <a:prstGeom prst="star5">
            <a:avLst/>
          </a:prstGeom>
          <a:solidFill>
            <a:srgbClr val="00A5D9"/>
          </a:solidFill>
          <a:ln>
            <a:solidFill>
              <a:srgbClr val="00A5D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4" name="Elipse 103">
            <a:extLst>
              <a:ext uri="{FF2B5EF4-FFF2-40B4-BE49-F238E27FC236}">
                <a16:creationId xmlns:a16="http://schemas.microsoft.com/office/drawing/2014/main" id="{B14FC58D-4109-4441-A91A-60A52EFF75EA}"/>
              </a:ext>
            </a:extLst>
          </p:cNvPr>
          <p:cNvSpPr/>
          <p:nvPr/>
        </p:nvSpPr>
        <p:spPr>
          <a:xfrm flipV="1">
            <a:off x="1635205" y="2712835"/>
            <a:ext cx="318946" cy="305225"/>
          </a:xfrm>
          <a:prstGeom prst="ellipse">
            <a:avLst/>
          </a:prstGeom>
          <a:solidFill>
            <a:srgbClr val="00A5D9"/>
          </a:solidFill>
          <a:ln>
            <a:solidFill>
              <a:srgbClr val="00A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5" name="Elipse 104">
            <a:extLst>
              <a:ext uri="{FF2B5EF4-FFF2-40B4-BE49-F238E27FC236}">
                <a16:creationId xmlns:a16="http://schemas.microsoft.com/office/drawing/2014/main" id="{D8E53EB0-1A45-46E1-8C30-21605F149EE9}"/>
              </a:ext>
            </a:extLst>
          </p:cNvPr>
          <p:cNvSpPr/>
          <p:nvPr/>
        </p:nvSpPr>
        <p:spPr>
          <a:xfrm flipV="1">
            <a:off x="2469557" y="2816967"/>
            <a:ext cx="318946" cy="305225"/>
          </a:xfrm>
          <a:prstGeom prst="ellipse">
            <a:avLst/>
          </a:prstGeom>
          <a:solidFill>
            <a:srgbClr val="00A5D9"/>
          </a:solidFill>
          <a:ln>
            <a:solidFill>
              <a:srgbClr val="00A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6481EB51-D73A-4FF7-A330-608C093E3F7C}"/>
              </a:ext>
            </a:extLst>
          </p:cNvPr>
          <p:cNvSpPr/>
          <p:nvPr/>
        </p:nvSpPr>
        <p:spPr>
          <a:xfrm flipV="1">
            <a:off x="1013934" y="2511742"/>
            <a:ext cx="318946" cy="305225"/>
          </a:xfrm>
          <a:prstGeom prst="ellipse">
            <a:avLst/>
          </a:prstGeom>
          <a:solidFill>
            <a:srgbClr val="00A5D9"/>
          </a:solidFill>
          <a:ln>
            <a:solidFill>
              <a:srgbClr val="00A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7" name="Estrella: 5 puntas 106">
            <a:extLst>
              <a:ext uri="{FF2B5EF4-FFF2-40B4-BE49-F238E27FC236}">
                <a16:creationId xmlns:a16="http://schemas.microsoft.com/office/drawing/2014/main" id="{258583CB-3537-4790-AB5C-F2F59CF56561}"/>
              </a:ext>
            </a:extLst>
          </p:cNvPr>
          <p:cNvSpPr/>
          <p:nvPr/>
        </p:nvSpPr>
        <p:spPr>
          <a:xfrm>
            <a:off x="2149606" y="2151584"/>
            <a:ext cx="466366" cy="464234"/>
          </a:xfrm>
          <a:prstGeom prst="star5">
            <a:avLst/>
          </a:prstGeom>
          <a:solidFill>
            <a:srgbClr val="00A5D9"/>
          </a:solidFill>
          <a:ln>
            <a:solidFill>
              <a:srgbClr val="00A5D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8" name="Estrella: 5 puntas 107">
            <a:extLst>
              <a:ext uri="{FF2B5EF4-FFF2-40B4-BE49-F238E27FC236}">
                <a16:creationId xmlns:a16="http://schemas.microsoft.com/office/drawing/2014/main" id="{C2D6F70B-A042-4DBF-B791-1CBEDB5FCCCB}"/>
              </a:ext>
            </a:extLst>
          </p:cNvPr>
          <p:cNvSpPr/>
          <p:nvPr/>
        </p:nvSpPr>
        <p:spPr>
          <a:xfrm>
            <a:off x="1584858" y="3178026"/>
            <a:ext cx="466366" cy="464234"/>
          </a:xfrm>
          <a:prstGeom prst="star5">
            <a:avLst/>
          </a:prstGeom>
          <a:solidFill>
            <a:srgbClr val="00A5D9"/>
          </a:solidFill>
          <a:ln>
            <a:solidFill>
              <a:srgbClr val="00A5D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9" name="Estrella: 5 puntas 108">
            <a:extLst>
              <a:ext uri="{FF2B5EF4-FFF2-40B4-BE49-F238E27FC236}">
                <a16:creationId xmlns:a16="http://schemas.microsoft.com/office/drawing/2014/main" id="{EFC5B87E-032E-46B4-B8BC-A0FF75F4A2CB}"/>
              </a:ext>
            </a:extLst>
          </p:cNvPr>
          <p:cNvSpPr/>
          <p:nvPr/>
        </p:nvSpPr>
        <p:spPr>
          <a:xfrm>
            <a:off x="2016839" y="3665990"/>
            <a:ext cx="466366" cy="464234"/>
          </a:xfrm>
          <a:prstGeom prst="star5">
            <a:avLst/>
          </a:prstGeom>
          <a:solidFill>
            <a:srgbClr val="00A5D9"/>
          </a:solidFill>
          <a:ln>
            <a:solidFill>
              <a:srgbClr val="00A5D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0" name="Estrella: 5 puntas 109">
            <a:extLst>
              <a:ext uri="{FF2B5EF4-FFF2-40B4-BE49-F238E27FC236}">
                <a16:creationId xmlns:a16="http://schemas.microsoft.com/office/drawing/2014/main" id="{49B0211A-EB64-4B3B-87A9-20524AFE8C81}"/>
              </a:ext>
            </a:extLst>
          </p:cNvPr>
          <p:cNvSpPr/>
          <p:nvPr/>
        </p:nvSpPr>
        <p:spPr>
          <a:xfrm>
            <a:off x="1085330" y="1919357"/>
            <a:ext cx="466366" cy="464234"/>
          </a:xfrm>
          <a:prstGeom prst="star5">
            <a:avLst/>
          </a:prstGeom>
          <a:solidFill>
            <a:srgbClr val="00A5D9"/>
          </a:solidFill>
          <a:ln>
            <a:solidFill>
              <a:srgbClr val="00A5D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1" name="Estrella: 5 puntas 110">
            <a:extLst>
              <a:ext uri="{FF2B5EF4-FFF2-40B4-BE49-F238E27FC236}">
                <a16:creationId xmlns:a16="http://schemas.microsoft.com/office/drawing/2014/main" id="{DB6EA220-AB87-4AD2-807D-52CDB907DA3F}"/>
              </a:ext>
            </a:extLst>
          </p:cNvPr>
          <p:cNvSpPr/>
          <p:nvPr/>
        </p:nvSpPr>
        <p:spPr>
          <a:xfrm>
            <a:off x="6752675" y="3300168"/>
            <a:ext cx="466366" cy="464234"/>
          </a:xfrm>
          <a:prstGeom prst="star5">
            <a:avLst/>
          </a:prstGeom>
          <a:solidFill>
            <a:srgbClr val="00A5D9"/>
          </a:solidFill>
          <a:ln>
            <a:solidFill>
              <a:srgbClr val="00A5D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2" name="Estrella: 5 puntas 111">
            <a:extLst>
              <a:ext uri="{FF2B5EF4-FFF2-40B4-BE49-F238E27FC236}">
                <a16:creationId xmlns:a16="http://schemas.microsoft.com/office/drawing/2014/main" id="{842359F7-D003-41D3-861A-0E9775A13108}"/>
              </a:ext>
            </a:extLst>
          </p:cNvPr>
          <p:cNvSpPr/>
          <p:nvPr/>
        </p:nvSpPr>
        <p:spPr>
          <a:xfrm>
            <a:off x="7386365" y="2413195"/>
            <a:ext cx="466366" cy="464234"/>
          </a:xfrm>
          <a:prstGeom prst="star5">
            <a:avLst/>
          </a:prstGeom>
          <a:solidFill>
            <a:srgbClr val="00A5D9"/>
          </a:solidFill>
          <a:ln>
            <a:solidFill>
              <a:srgbClr val="00A5D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3" name="Elipse 112">
            <a:extLst>
              <a:ext uri="{FF2B5EF4-FFF2-40B4-BE49-F238E27FC236}">
                <a16:creationId xmlns:a16="http://schemas.microsoft.com/office/drawing/2014/main" id="{15BD4FBA-BF84-404B-9589-84AE8EAAA1EE}"/>
              </a:ext>
            </a:extLst>
          </p:cNvPr>
          <p:cNvSpPr/>
          <p:nvPr/>
        </p:nvSpPr>
        <p:spPr>
          <a:xfrm flipV="1">
            <a:off x="5973639" y="3062516"/>
            <a:ext cx="318946" cy="305225"/>
          </a:xfrm>
          <a:prstGeom prst="ellipse">
            <a:avLst/>
          </a:prstGeom>
          <a:solidFill>
            <a:srgbClr val="00A5D9"/>
          </a:solidFill>
          <a:ln>
            <a:solidFill>
              <a:srgbClr val="00A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FF76AF7C-53C2-47D3-ABB4-4A5638DED744}"/>
              </a:ext>
            </a:extLst>
          </p:cNvPr>
          <p:cNvSpPr/>
          <p:nvPr/>
        </p:nvSpPr>
        <p:spPr>
          <a:xfrm flipV="1">
            <a:off x="6451187" y="4007931"/>
            <a:ext cx="318946" cy="305225"/>
          </a:xfrm>
          <a:prstGeom prst="ellipse">
            <a:avLst/>
          </a:prstGeom>
          <a:solidFill>
            <a:srgbClr val="00A5D9"/>
          </a:solidFill>
          <a:ln>
            <a:solidFill>
              <a:srgbClr val="00A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id="{71A34DEE-84B4-43BF-9F82-6E72E7E65801}"/>
              </a:ext>
            </a:extLst>
          </p:cNvPr>
          <p:cNvSpPr/>
          <p:nvPr/>
        </p:nvSpPr>
        <p:spPr>
          <a:xfrm flipV="1">
            <a:off x="9542638" y="2809526"/>
            <a:ext cx="318946" cy="305225"/>
          </a:xfrm>
          <a:prstGeom prst="ellipse">
            <a:avLst/>
          </a:prstGeom>
          <a:solidFill>
            <a:srgbClr val="99CB37"/>
          </a:solidFill>
          <a:ln>
            <a:solidFill>
              <a:srgbClr val="99C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6" name="Elipse 115">
            <a:extLst>
              <a:ext uri="{FF2B5EF4-FFF2-40B4-BE49-F238E27FC236}">
                <a16:creationId xmlns:a16="http://schemas.microsoft.com/office/drawing/2014/main" id="{9838E32E-4ED5-45B3-B10D-60424F291E03}"/>
              </a:ext>
            </a:extLst>
          </p:cNvPr>
          <p:cNvSpPr/>
          <p:nvPr/>
        </p:nvSpPr>
        <p:spPr>
          <a:xfrm flipV="1">
            <a:off x="11288099" y="3276387"/>
            <a:ext cx="318946" cy="305225"/>
          </a:xfrm>
          <a:prstGeom prst="ellipse">
            <a:avLst/>
          </a:prstGeom>
          <a:solidFill>
            <a:srgbClr val="99CB37"/>
          </a:solidFill>
          <a:ln>
            <a:solidFill>
              <a:srgbClr val="99C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7" name="Elipse 116">
            <a:extLst>
              <a:ext uri="{FF2B5EF4-FFF2-40B4-BE49-F238E27FC236}">
                <a16:creationId xmlns:a16="http://schemas.microsoft.com/office/drawing/2014/main" id="{B71522FB-12E5-4B4A-8494-C33DD9DECC41}"/>
              </a:ext>
            </a:extLst>
          </p:cNvPr>
          <p:cNvSpPr/>
          <p:nvPr/>
        </p:nvSpPr>
        <p:spPr>
          <a:xfrm flipV="1">
            <a:off x="9965187" y="3966370"/>
            <a:ext cx="318946" cy="305225"/>
          </a:xfrm>
          <a:prstGeom prst="ellipse">
            <a:avLst/>
          </a:prstGeom>
          <a:solidFill>
            <a:srgbClr val="99CB37"/>
          </a:solidFill>
          <a:ln>
            <a:solidFill>
              <a:srgbClr val="99C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8" name="Elipse 117">
            <a:extLst>
              <a:ext uri="{FF2B5EF4-FFF2-40B4-BE49-F238E27FC236}">
                <a16:creationId xmlns:a16="http://schemas.microsoft.com/office/drawing/2014/main" id="{63AC71A7-CFB7-46C0-AC10-07A288D61895}"/>
              </a:ext>
            </a:extLst>
          </p:cNvPr>
          <p:cNvSpPr/>
          <p:nvPr/>
        </p:nvSpPr>
        <p:spPr>
          <a:xfrm flipV="1">
            <a:off x="353229" y="3300168"/>
            <a:ext cx="318946" cy="305225"/>
          </a:xfrm>
          <a:prstGeom prst="ellipse">
            <a:avLst/>
          </a:prstGeom>
          <a:solidFill>
            <a:srgbClr val="99CB37"/>
          </a:solidFill>
          <a:ln>
            <a:solidFill>
              <a:srgbClr val="99C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9" name="Elipse 118">
            <a:extLst>
              <a:ext uri="{FF2B5EF4-FFF2-40B4-BE49-F238E27FC236}">
                <a16:creationId xmlns:a16="http://schemas.microsoft.com/office/drawing/2014/main" id="{D6F53188-05C3-4D9F-B5D8-1597DB5A7416}"/>
              </a:ext>
            </a:extLst>
          </p:cNvPr>
          <p:cNvSpPr/>
          <p:nvPr/>
        </p:nvSpPr>
        <p:spPr>
          <a:xfrm flipV="1">
            <a:off x="477229" y="2455507"/>
            <a:ext cx="318946" cy="305225"/>
          </a:xfrm>
          <a:prstGeom prst="ellipse">
            <a:avLst/>
          </a:prstGeom>
          <a:solidFill>
            <a:srgbClr val="99CB37"/>
          </a:solidFill>
          <a:ln>
            <a:solidFill>
              <a:srgbClr val="99C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5" name="Elipse 174">
            <a:extLst>
              <a:ext uri="{FF2B5EF4-FFF2-40B4-BE49-F238E27FC236}">
                <a16:creationId xmlns:a16="http://schemas.microsoft.com/office/drawing/2014/main" id="{5B53E6CF-6CD4-4E92-BDF0-8E509B2C93CD}"/>
              </a:ext>
            </a:extLst>
          </p:cNvPr>
          <p:cNvSpPr/>
          <p:nvPr/>
        </p:nvSpPr>
        <p:spPr>
          <a:xfrm flipV="1">
            <a:off x="800853" y="3806772"/>
            <a:ext cx="318946" cy="305225"/>
          </a:xfrm>
          <a:prstGeom prst="ellipse">
            <a:avLst/>
          </a:prstGeom>
          <a:solidFill>
            <a:srgbClr val="99CB37"/>
          </a:solidFill>
          <a:ln>
            <a:solidFill>
              <a:srgbClr val="99C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7CE0B71-1EB0-4E43-A7C6-1948864F86E2}"/>
              </a:ext>
            </a:extLst>
          </p:cNvPr>
          <p:cNvSpPr/>
          <p:nvPr/>
        </p:nvSpPr>
        <p:spPr>
          <a:xfrm>
            <a:off x="6534000" y="893930"/>
            <a:ext cx="852365" cy="840397"/>
          </a:xfrm>
          <a:prstGeom prst="ellipse">
            <a:avLst/>
          </a:prstGeom>
          <a:noFill/>
          <a:ln w="9525" cap="flat" cmpd="sng" algn="ctr">
            <a:solidFill>
              <a:srgbClr val="001A2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dirty="0"/>
              <a:t>Si</a:t>
            </a:r>
            <a:endParaRPr lang="es-CO" dirty="0"/>
          </a:p>
        </p:txBody>
      </p:sp>
      <p:sp>
        <p:nvSpPr>
          <p:cNvPr id="176" name="Elipse 175">
            <a:extLst>
              <a:ext uri="{FF2B5EF4-FFF2-40B4-BE49-F238E27FC236}">
                <a16:creationId xmlns:a16="http://schemas.microsoft.com/office/drawing/2014/main" id="{5454D3FE-7AD0-4286-ACD3-2E4B957A8D76}"/>
              </a:ext>
            </a:extLst>
          </p:cNvPr>
          <p:cNvSpPr/>
          <p:nvPr/>
        </p:nvSpPr>
        <p:spPr>
          <a:xfrm>
            <a:off x="10001861" y="898493"/>
            <a:ext cx="940236" cy="831963"/>
          </a:xfrm>
          <a:prstGeom prst="ellipse">
            <a:avLst/>
          </a:prstGeom>
          <a:noFill/>
          <a:ln w="9525" cap="flat" cmpd="sng" algn="ctr">
            <a:solidFill>
              <a:srgbClr val="001A2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800" dirty="0"/>
              <a:t>No</a:t>
            </a:r>
            <a:endParaRPr lang="es-CO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Marcador de contenido 3"/>
          <p:cNvPicPr/>
          <p:nvPr/>
        </p:nvPicPr>
        <p:blipFill>
          <a:blip r:embed="rId3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176" name="CustomShape 1"/>
          <p:cNvSpPr/>
          <p:nvPr/>
        </p:nvSpPr>
        <p:spPr>
          <a:xfrm>
            <a:off x="265320" y="376920"/>
            <a:ext cx="384912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Complejidad del Algoritmo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84640" y="4173120"/>
            <a:ext cx="5028120" cy="11680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Complejidad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en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tiempo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y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memoria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del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algoritmo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DejaVu Sans"/>
              </a:rPr>
              <a:t>, 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(CART),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siendo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n los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nodos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del arbol y m, las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veces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qu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DejaVu Sans"/>
              </a:rPr>
              <a:t>e lo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DejaVu Sans"/>
              </a:rPr>
              <a:t>utiliza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DejaVu Sans"/>
              </a:rPr>
              <a:t>,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DejaVu Sans"/>
              </a:rPr>
              <a:t>este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DejaVu Sans"/>
              </a:rPr>
              <a:t> Proyecto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DejaVu Sans"/>
              </a:rPr>
              <a:t>esta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DejaVu Sans"/>
              </a:rPr>
              <a:t>orientado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DejaVu Sans"/>
              </a:rPr>
              <a:t> a una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DejaVu Sans"/>
              </a:rPr>
              <a:t>prediccion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DejaVu Sans"/>
              </a:rPr>
              <a:t> de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DejaVu Sans"/>
              </a:rPr>
              <a:t>resultados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DejaVu Sans"/>
              </a:rPr>
              <a:t>pero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DejaVu Sans"/>
              </a:rPr>
              <a:t>siempre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DejaVu Sans"/>
              </a:rPr>
              <a:t>buscando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DejaVu Sans"/>
              </a:rPr>
              <a:t>tener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DejaVu Sans"/>
              </a:rPr>
              <a:t> un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DejaVu Sans"/>
              </a:rPr>
              <a:t>equilibrio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DejaVu Sans"/>
              </a:rPr>
              <a:t>especialmnete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DejaVu Sans"/>
              </a:rPr>
              <a:t> con la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DejaVu Sans"/>
              </a:rPr>
              <a:t>memoria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DejaVu Sans"/>
              </a:rPr>
              <a:t>  y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DejaVu Sans"/>
              </a:rPr>
              <a:t>espacio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DejaVu Sans"/>
              </a:rPr>
              <a:t> que </a:t>
            </a:r>
            <a:r>
              <a:rPr lang="en-US" sz="1400" spc="-1" dirty="0" err="1">
                <a:solidFill>
                  <a:srgbClr val="001E33"/>
                </a:solidFill>
                <a:latin typeface="Arial"/>
                <a:ea typeface="DejaVu Sans"/>
              </a:rPr>
              <a:t>ocupa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DejaVu Sans"/>
              </a:rPr>
              <a:t>.</a:t>
            </a:r>
            <a:endParaRPr lang="en-US" sz="1400" b="0" strike="noStrike" spc="-1" dirty="0">
              <a:latin typeface="Arial"/>
            </a:endParaRPr>
          </a:p>
        </p:txBody>
      </p:sp>
      <p:graphicFrame>
        <p:nvGraphicFramePr>
          <p:cNvPr id="186" name="Table 11"/>
          <p:cNvGraphicFramePr/>
          <p:nvPr>
            <p:extLst>
              <p:ext uri="{D42A27DB-BD31-4B8C-83A1-F6EECF244321}">
                <p14:modId xmlns:p14="http://schemas.microsoft.com/office/powerpoint/2010/main" val="1235140873"/>
              </p:ext>
            </p:extLst>
          </p:nvPr>
        </p:nvGraphicFramePr>
        <p:xfrm>
          <a:off x="547920" y="1956240"/>
          <a:ext cx="5075640" cy="2159640"/>
        </p:xfrm>
        <a:graphic>
          <a:graphicData uri="http://schemas.openxmlformats.org/drawingml/2006/table">
            <a:tbl>
              <a:tblPr/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 err="1">
                          <a:solidFill>
                            <a:srgbClr val="FFFFFF"/>
                          </a:solidFill>
                          <a:latin typeface="Arial"/>
                        </a:rPr>
                        <a:t>Complejidad</a:t>
                      </a: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latin typeface="Arial"/>
                        </a:rPr>
                        <a:t> </a:t>
                      </a:r>
                      <a:r>
                        <a:rPr lang="en-US" sz="1800" b="1" strike="noStrike" spc="-1" dirty="0" err="1">
                          <a:solidFill>
                            <a:srgbClr val="FFFFFF"/>
                          </a:solidFill>
                          <a:latin typeface="Arial"/>
                        </a:rPr>
                        <a:t>en</a:t>
                      </a: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latin typeface="Arial"/>
                        </a:rPr>
                        <a:t> </a:t>
                      </a:r>
                      <a:r>
                        <a:rPr lang="en-US" sz="1800" b="1" strike="noStrike" spc="-1" dirty="0" err="1">
                          <a:solidFill>
                            <a:srgbClr val="FFFFFF"/>
                          </a:solidFill>
                          <a:latin typeface="Arial"/>
                        </a:rPr>
                        <a:t>tiempo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B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 err="1">
                          <a:solidFill>
                            <a:srgbClr val="FFFFFF"/>
                          </a:solidFill>
                          <a:latin typeface="Arial"/>
                        </a:rPr>
                        <a:t>Complejidad</a:t>
                      </a: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latin typeface="Arial"/>
                        </a:rPr>
                        <a:t> </a:t>
                      </a:r>
                      <a:r>
                        <a:rPr lang="en-US" sz="1800" b="1" strike="noStrike" spc="-1" dirty="0" err="1">
                          <a:solidFill>
                            <a:srgbClr val="FFFFFF"/>
                          </a:solidFill>
                          <a:latin typeface="Arial"/>
                        </a:rPr>
                        <a:t>en</a:t>
                      </a: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latin typeface="Arial"/>
                        </a:rPr>
                        <a:t> </a:t>
                      </a:r>
                      <a:r>
                        <a:rPr lang="en-US" sz="1800" b="1" strike="noStrike" spc="-1" dirty="0" err="1">
                          <a:solidFill>
                            <a:srgbClr val="FFFFFF"/>
                          </a:solidFill>
                          <a:latin typeface="Arial"/>
                        </a:rPr>
                        <a:t>memoria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B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 err="1">
                          <a:solidFill>
                            <a:srgbClr val="FFFFFF"/>
                          </a:solidFill>
                          <a:latin typeface="Arial"/>
                        </a:rPr>
                        <a:t>Entrenamiento</a:t>
                      </a:r>
                      <a:r>
                        <a:rPr lang="en-US" sz="1800" b="0" strike="noStrike" spc="-1" dirty="0">
                          <a:solidFill>
                            <a:srgbClr val="FFFFFF"/>
                          </a:solidFill>
                          <a:latin typeface="Arial"/>
                        </a:rPr>
                        <a:t> del </a:t>
                      </a:r>
                      <a:r>
                        <a:rPr lang="en-US" sz="1800" b="0" strike="noStrike" spc="-1" dirty="0" err="1">
                          <a:solidFill>
                            <a:srgbClr val="FFFFFF"/>
                          </a:solidFill>
                          <a:latin typeface="Arial"/>
                        </a:rPr>
                        <a:t>modelo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FFFFFF"/>
                          </a:solidFill>
                          <a:latin typeface="Arial"/>
                        </a:rPr>
                        <a:t>O(N*2^M)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FFFFFF"/>
                          </a:solidFill>
                          <a:latin typeface="Arial"/>
                        </a:rPr>
                        <a:t>O(N*M)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 err="1">
                          <a:solidFill>
                            <a:srgbClr val="FFFFFF"/>
                          </a:solidFill>
                          <a:latin typeface="Arial"/>
                        </a:rPr>
                        <a:t>Validación</a:t>
                      </a:r>
                      <a:r>
                        <a:rPr lang="en-US" sz="1800" b="0" strike="noStrike" spc="-1" dirty="0">
                          <a:solidFill>
                            <a:srgbClr val="FFFFFF"/>
                          </a:solidFill>
                          <a:latin typeface="Arial"/>
                        </a:rPr>
                        <a:t> del</a:t>
                      </a:r>
                      <a:br>
                        <a:rPr dirty="0"/>
                      </a:br>
                      <a:r>
                        <a:rPr lang="en-US" sz="1800" b="0" strike="noStrike" spc="-1" dirty="0" err="1">
                          <a:solidFill>
                            <a:srgbClr val="FFFFFF"/>
                          </a:solidFill>
                          <a:latin typeface="Arial"/>
                        </a:rPr>
                        <a:t>modelo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B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FFFFFF"/>
                          </a:solidFill>
                          <a:latin typeface="Arial"/>
                        </a:rPr>
                        <a:t>O(N*M)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FFFFFF"/>
                          </a:solidFill>
                          <a:latin typeface="Arial"/>
                        </a:rPr>
                        <a:t>O(N)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Imagen 2" descr="Mujer sentada en una biblioteca&#10;&#10;Descripción generada automáticamente">
            <a:extLst>
              <a:ext uri="{FF2B5EF4-FFF2-40B4-BE49-F238E27FC236}">
                <a16:creationId xmlns:a16="http://schemas.microsoft.com/office/drawing/2014/main" id="{1ED4F7C4-E38F-194D-8E9A-3DD068233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920" y="1918080"/>
            <a:ext cx="4909440" cy="27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84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Marcador de contenido 3"/>
          <p:cNvPicPr/>
          <p:nvPr/>
        </p:nvPicPr>
        <p:blipFill>
          <a:blip r:embed="rId2"/>
          <a:stretch/>
        </p:blipFill>
        <p:spPr>
          <a:xfrm>
            <a:off x="0" y="144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265320" y="376920"/>
            <a:ext cx="448920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Modelo</a:t>
            </a:r>
            <a:r>
              <a:rPr lang="en-US" sz="22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 de Árbol de </a:t>
            </a:r>
            <a:r>
              <a:rPr lang="en-US" sz="2200" b="1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Decisión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265320" y="5036046"/>
            <a:ext cx="6253041" cy="7372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Un árbol de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decisión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 para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predecir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 el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resultado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 del Saber Pro usando los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resultados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 del Saber 11. 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Noto Sans CJK SC Regular"/>
              </a:rPr>
              <a:t>Verde claro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representa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nodos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 con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alta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probabilidad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 de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éxito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; </a:t>
            </a:r>
            <a:r>
              <a:rPr lang="en-US" sz="1400" spc="-1" dirty="0">
                <a:solidFill>
                  <a:srgbClr val="001E33"/>
                </a:solidFill>
                <a:latin typeface="Arial"/>
                <a:ea typeface="Noto Sans CJK SC Regular"/>
              </a:rPr>
              <a:t>Azul 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media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probabilidad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; y Verde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oscuro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baja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probabilidad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1" name="CustomShape 11"/>
          <p:cNvSpPr/>
          <p:nvPr/>
        </p:nvSpPr>
        <p:spPr>
          <a:xfrm>
            <a:off x="7246080" y="1773360"/>
            <a:ext cx="438876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DejaVu Sans"/>
              </a:rPr>
              <a:t>Características Más Relevantes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2" name="CustomShape 12"/>
          <p:cNvSpPr/>
          <p:nvPr/>
        </p:nvSpPr>
        <p:spPr>
          <a:xfrm>
            <a:off x="8795880" y="2540199"/>
            <a:ext cx="2895480" cy="17836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Ciencias</a:t>
            </a:r>
            <a:r>
              <a:rPr lang="en-US" sz="22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22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Sociales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Inglés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03" name="Imagen 202"/>
          <p:cNvPicPr/>
          <p:nvPr/>
        </p:nvPicPr>
        <p:blipFill>
          <a:blip r:embed="rId3"/>
          <a:stretch/>
        </p:blipFill>
        <p:spPr>
          <a:xfrm>
            <a:off x="8129520" y="3153600"/>
            <a:ext cx="666360" cy="666360"/>
          </a:xfrm>
          <a:prstGeom prst="rect">
            <a:avLst/>
          </a:prstGeom>
          <a:ln>
            <a:noFill/>
          </a:ln>
        </p:spPr>
      </p:pic>
      <p:pic>
        <p:nvPicPr>
          <p:cNvPr id="204" name="Imagen 203"/>
          <p:cNvPicPr/>
          <p:nvPr/>
        </p:nvPicPr>
        <p:blipFill>
          <a:blip r:embed="rId4"/>
          <a:stretch/>
        </p:blipFill>
        <p:spPr>
          <a:xfrm>
            <a:off x="8315640" y="4189292"/>
            <a:ext cx="344520" cy="618840"/>
          </a:xfrm>
          <a:prstGeom prst="rect">
            <a:avLst/>
          </a:prstGeom>
          <a:ln>
            <a:noFill/>
          </a:ln>
        </p:spPr>
      </p:pic>
      <p:pic>
        <p:nvPicPr>
          <p:cNvPr id="205" name="Imagen 204"/>
          <p:cNvPicPr/>
          <p:nvPr/>
        </p:nvPicPr>
        <p:blipFill>
          <a:blip r:embed="rId5"/>
          <a:srcRect l="19596" t="5022" r="25004" b="33248"/>
          <a:stretch/>
        </p:blipFill>
        <p:spPr>
          <a:xfrm>
            <a:off x="8148960" y="2449440"/>
            <a:ext cx="532440" cy="639000"/>
          </a:xfrm>
          <a:prstGeom prst="rect">
            <a:avLst/>
          </a:prstGeom>
          <a:ln>
            <a:noFill/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62985C0-B851-A94C-A6B1-77400FCA8539}"/>
              </a:ext>
            </a:extLst>
          </p:cNvPr>
          <p:cNvSpPr txBox="1"/>
          <p:nvPr/>
        </p:nvSpPr>
        <p:spPr>
          <a:xfrm>
            <a:off x="707202" y="4676012"/>
            <a:ext cx="1567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00" dirty="0"/>
              <a:t>Gini: 0.37</a:t>
            </a:r>
          </a:p>
          <a:p>
            <a:pPr algn="ctr"/>
            <a:r>
              <a:rPr lang="es-CO" sz="1000" dirty="0"/>
              <a:t> </a:t>
            </a:r>
          </a:p>
          <a:p>
            <a:endParaRPr lang="es-CO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7C1782E3-16B5-0548-B09F-B56F67F7D7A6}"/>
              </a:ext>
            </a:extLst>
          </p:cNvPr>
          <p:cNvSpPr/>
          <p:nvPr/>
        </p:nvSpPr>
        <p:spPr>
          <a:xfrm>
            <a:off x="3083743" y="1470436"/>
            <a:ext cx="599555" cy="605848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312C7B0-DC06-414D-A14D-1088DCD33402}"/>
              </a:ext>
            </a:extLst>
          </p:cNvPr>
          <p:cNvSpPr txBox="1"/>
          <p:nvPr/>
        </p:nvSpPr>
        <p:spPr>
          <a:xfrm>
            <a:off x="2770278" y="1081932"/>
            <a:ext cx="1201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00" dirty="0"/>
              <a:t>Puntaje ingles</a:t>
            </a:r>
          </a:p>
          <a:p>
            <a:pPr algn="ctr"/>
            <a:r>
              <a:rPr lang="es-CO" sz="1000" dirty="0"/>
              <a:t>&gt;= 50 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DF3EFA9-9E7E-AE4C-A7C2-8B2413F38693}"/>
              </a:ext>
            </a:extLst>
          </p:cNvPr>
          <p:cNvCxnSpPr/>
          <p:nvPr/>
        </p:nvCxnSpPr>
        <p:spPr>
          <a:xfrm flipV="1">
            <a:off x="2491408" y="1960108"/>
            <a:ext cx="668840" cy="783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1C0AA0-5080-4D46-AFB7-BAC4F94AEF56}"/>
              </a:ext>
            </a:extLst>
          </p:cNvPr>
          <p:cNvSpPr txBox="1"/>
          <p:nvPr/>
        </p:nvSpPr>
        <p:spPr>
          <a:xfrm>
            <a:off x="2343673" y="2080679"/>
            <a:ext cx="79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/>
              <a:t>True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73F029E-A57C-1941-BA84-388E3EB5178F}"/>
              </a:ext>
            </a:extLst>
          </p:cNvPr>
          <p:cNvSpPr txBox="1"/>
          <p:nvPr/>
        </p:nvSpPr>
        <p:spPr>
          <a:xfrm>
            <a:off x="3885468" y="2071302"/>
            <a:ext cx="79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/>
              <a:t>False</a:t>
            </a:r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75CF2C3D-330E-DA4A-8A26-E838849A02AA}"/>
              </a:ext>
            </a:extLst>
          </p:cNvPr>
          <p:cNvCxnSpPr>
            <a:cxnSpLocks/>
          </p:cNvCxnSpPr>
          <p:nvPr/>
        </p:nvCxnSpPr>
        <p:spPr>
          <a:xfrm>
            <a:off x="3624238" y="1950731"/>
            <a:ext cx="666000" cy="784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Elipse 48">
            <a:extLst>
              <a:ext uri="{FF2B5EF4-FFF2-40B4-BE49-F238E27FC236}">
                <a16:creationId xmlns:a16="http://schemas.microsoft.com/office/drawing/2014/main" id="{F3C03005-49CE-7D4E-AAF6-EB67FE94726B}"/>
              </a:ext>
            </a:extLst>
          </p:cNvPr>
          <p:cNvSpPr/>
          <p:nvPr/>
        </p:nvSpPr>
        <p:spPr>
          <a:xfrm>
            <a:off x="2043895" y="2699565"/>
            <a:ext cx="599555" cy="605848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D8DC7DDA-B5CC-1241-92A6-D437EDCDB6D2}"/>
              </a:ext>
            </a:extLst>
          </p:cNvPr>
          <p:cNvSpPr/>
          <p:nvPr/>
        </p:nvSpPr>
        <p:spPr>
          <a:xfrm>
            <a:off x="4086472" y="2699565"/>
            <a:ext cx="599555" cy="6058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108F9931-8DBB-1E42-B3BE-4C81F2EC8DEA}"/>
              </a:ext>
            </a:extLst>
          </p:cNvPr>
          <p:cNvCxnSpPr>
            <a:cxnSpLocks/>
          </p:cNvCxnSpPr>
          <p:nvPr/>
        </p:nvCxnSpPr>
        <p:spPr>
          <a:xfrm>
            <a:off x="2521853" y="3238993"/>
            <a:ext cx="666000" cy="784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C966C62D-0CA4-924A-8487-2FB2B699A683}"/>
              </a:ext>
            </a:extLst>
          </p:cNvPr>
          <p:cNvCxnSpPr/>
          <p:nvPr/>
        </p:nvCxnSpPr>
        <p:spPr>
          <a:xfrm flipV="1">
            <a:off x="1491768" y="3252811"/>
            <a:ext cx="668840" cy="783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Elipse 55">
            <a:extLst>
              <a:ext uri="{FF2B5EF4-FFF2-40B4-BE49-F238E27FC236}">
                <a16:creationId xmlns:a16="http://schemas.microsoft.com/office/drawing/2014/main" id="{BE2532B3-4C29-B747-97BD-03BE12ED5064}"/>
              </a:ext>
            </a:extLst>
          </p:cNvPr>
          <p:cNvSpPr/>
          <p:nvPr/>
        </p:nvSpPr>
        <p:spPr>
          <a:xfrm>
            <a:off x="2943707" y="4020925"/>
            <a:ext cx="599555" cy="6058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97CAB975-4998-5648-AD0D-5B000494930F}"/>
              </a:ext>
            </a:extLst>
          </p:cNvPr>
          <p:cNvSpPr/>
          <p:nvPr/>
        </p:nvSpPr>
        <p:spPr>
          <a:xfrm>
            <a:off x="1179390" y="4020925"/>
            <a:ext cx="599555" cy="605848"/>
          </a:xfrm>
          <a:prstGeom prst="ellipse">
            <a:avLst/>
          </a:prstGeom>
          <a:solidFill>
            <a:srgbClr val="99CB37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8556BB58-E046-3840-9273-E694E1FC20EB}"/>
              </a:ext>
            </a:extLst>
          </p:cNvPr>
          <p:cNvSpPr txBox="1"/>
          <p:nvPr/>
        </p:nvSpPr>
        <p:spPr>
          <a:xfrm>
            <a:off x="1354208" y="3392228"/>
            <a:ext cx="79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/>
              <a:t>True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7661598-F51B-104B-BEEB-72E1D81E35D7}"/>
              </a:ext>
            </a:extLst>
          </p:cNvPr>
          <p:cNvSpPr txBox="1"/>
          <p:nvPr/>
        </p:nvSpPr>
        <p:spPr>
          <a:xfrm>
            <a:off x="2805560" y="3392227"/>
            <a:ext cx="79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/>
              <a:t>False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643FCDB6-4E53-E14A-8C27-B12DB67DB41A}"/>
              </a:ext>
            </a:extLst>
          </p:cNvPr>
          <p:cNvSpPr txBox="1"/>
          <p:nvPr/>
        </p:nvSpPr>
        <p:spPr>
          <a:xfrm>
            <a:off x="1444860" y="2353747"/>
            <a:ext cx="1201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00" dirty="0"/>
              <a:t>Puntaje ingles</a:t>
            </a:r>
          </a:p>
          <a:p>
            <a:pPr algn="ctr"/>
            <a:r>
              <a:rPr lang="es-CO" sz="1000" dirty="0"/>
              <a:t>&gt;= 50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7091F7F-81D5-1C41-8BE4-C1C6CD7841C3}"/>
              </a:ext>
            </a:extLst>
          </p:cNvPr>
          <p:cNvSpPr txBox="1"/>
          <p:nvPr/>
        </p:nvSpPr>
        <p:spPr>
          <a:xfrm>
            <a:off x="8315640" y="3819960"/>
            <a:ext cx="36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X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47B4239-1B94-014F-8B70-4CC9E86498ED}"/>
              </a:ext>
            </a:extLst>
          </p:cNvPr>
          <p:cNvSpPr txBox="1"/>
          <p:nvPr/>
        </p:nvSpPr>
        <p:spPr>
          <a:xfrm>
            <a:off x="8795880" y="4004626"/>
            <a:ext cx="15031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pc="-1" dirty="0" err="1">
                <a:solidFill>
                  <a:srgbClr val="001E33"/>
                </a:solidFill>
              </a:rPr>
              <a:t>Género</a:t>
            </a:r>
            <a:endParaRPr lang="es-CO" sz="2200" dirty="0"/>
          </a:p>
        </p:txBody>
      </p:sp>
    </p:spTree>
    <p:extLst>
      <p:ext uri="{BB962C8B-B14F-4D97-AF65-F5344CB8AC3E}">
        <p14:creationId xmlns:p14="http://schemas.microsoft.com/office/powerpoint/2010/main" val="1773013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Marcador de contenido 3"/>
          <p:cNvPicPr/>
          <p:nvPr/>
        </p:nvPicPr>
        <p:blipFill>
          <a:blip r:embed="rId2"/>
          <a:stretch/>
        </p:blipFill>
        <p:spPr>
          <a:xfrm>
            <a:off x="0" y="25749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212" name="CustomShape 1"/>
          <p:cNvSpPr/>
          <p:nvPr/>
        </p:nvSpPr>
        <p:spPr>
          <a:xfrm>
            <a:off x="265320" y="376920"/>
            <a:ext cx="348336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Métricas</a:t>
            </a:r>
            <a:r>
              <a:rPr lang="en-US" sz="22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 de </a:t>
            </a:r>
            <a:r>
              <a:rPr lang="en-US" sz="2200" b="1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Evaluación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2D14B30-8617-1B43-893A-94835AD910D1}"/>
              </a:ext>
            </a:extLst>
          </p:cNvPr>
          <p:cNvSpPr/>
          <p:nvPr/>
        </p:nvSpPr>
        <p:spPr>
          <a:xfrm>
            <a:off x="734822" y="1775020"/>
            <a:ext cx="1671654" cy="167900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5" descr="Koala">
            <a:extLst>
              <a:ext uri="{FF2B5EF4-FFF2-40B4-BE49-F238E27FC236}">
                <a16:creationId xmlns:a16="http://schemas.microsoft.com/office/drawing/2014/main" id="{E4D33960-5607-3840-B5DD-14EC8C0BA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2439" y="2815285"/>
            <a:ext cx="578160" cy="578160"/>
          </a:xfrm>
          <a:prstGeom prst="rect">
            <a:avLst/>
          </a:prstGeom>
        </p:spPr>
      </p:pic>
      <p:pic>
        <p:nvPicPr>
          <p:cNvPr id="8" name="Gráfico 7" descr="Perro">
            <a:extLst>
              <a:ext uri="{FF2B5EF4-FFF2-40B4-BE49-F238E27FC236}">
                <a16:creationId xmlns:a16="http://schemas.microsoft.com/office/drawing/2014/main" id="{BDE1E01E-882A-6847-9EFF-FF447C3B0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430488" y="2272693"/>
            <a:ext cx="587514" cy="587514"/>
          </a:xfrm>
          <a:prstGeom prst="rect">
            <a:avLst/>
          </a:prstGeom>
        </p:spPr>
      </p:pic>
      <p:pic>
        <p:nvPicPr>
          <p:cNvPr id="10" name="Gráfico 9" descr="Orca">
            <a:extLst>
              <a:ext uri="{FF2B5EF4-FFF2-40B4-BE49-F238E27FC236}">
                <a16:creationId xmlns:a16="http://schemas.microsoft.com/office/drawing/2014/main" id="{39238FBA-5AB7-EE44-BBB7-A2D3332E95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3276" y="1877323"/>
            <a:ext cx="689127" cy="689127"/>
          </a:xfrm>
          <a:prstGeom prst="rect">
            <a:avLst/>
          </a:prstGeom>
        </p:spPr>
      </p:pic>
      <p:pic>
        <p:nvPicPr>
          <p:cNvPr id="16" name="Gráfico 15" descr="Narval">
            <a:extLst>
              <a:ext uri="{FF2B5EF4-FFF2-40B4-BE49-F238E27FC236}">
                <a16:creationId xmlns:a16="http://schemas.microsoft.com/office/drawing/2014/main" id="{51BD0551-A81E-3F41-8948-94C8F27096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585242">
            <a:off x="981175" y="2676989"/>
            <a:ext cx="657291" cy="657291"/>
          </a:xfrm>
          <a:prstGeom prst="rect">
            <a:avLst/>
          </a:prstGeom>
        </p:spPr>
      </p:pic>
      <p:pic>
        <p:nvPicPr>
          <p:cNvPr id="18" name="Gráfico 17" descr="Lobo">
            <a:extLst>
              <a:ext uri="{FF2B5EF4-FFF2-40B4-BE49-F238E27FC236}">
                <a16:creationId xmlns:a16="http://schemas.microsoft.com/office/drawing/2014/main" id="{5E5B6519-D2FC-5F4D-BD91-B34FD3A7F7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9142269">
            <a:off x="1455721" y="1856737"/>
            <a:ext cx="516866" cy="516866"/>
          </a:xfrm>
          <a:prstGeom prst="rect">
            <a:avLst/>
          </a:prstGeom>
        </p:spPr>
      </p:pic>
      <p:pic>
        <p:nvPicPr>
          <p:cNvPr id="20" name="Gráfico 19" descr="Jirafa">
            <a:extLst>
              <a:ext uri="{FF2B5EF4-FFF2-40B4-BE49-F238E27FC236}">
                <a16:creationId xmlns:a16="http://schemas.microsoft.com/office/drawing/2014/main" id="{1CF2EEB0-BF21-AA41-818C-6558200CBB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0697136">
            <a:off x="1780228" y="2226366"/>
            <a:ext cx="614400" cy="614400"/>
          </a:xfrm>
          <a:prstGeom prst="rect">
            <a:avLst/>
          </a:prstGeom>
        </p:spPr>
      </p:pic>
      <p:pic>
        <p:nvPicPr>
          <p:cNvPr id="22" name="Gráfico 21" descr="Paloma">
            <a:extLst>
              <a:ext uri="{FF2B5EF4-FFF2-40B4-BE49-F238E27FC236}">
                <a16:creationId xmlns:a16="http://schemas.microsoft.com/office/drawing/2014/main" id="{10CD1FA8-E81F-764D-9CEE-046880330B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8999433">
            <a:off x="1176431" y="2529004"/>
            <a:ext cx="515880" cy="515880"/>
          </a:xfrm>
          <a:prstGeom prst="rect">
            <a:avLst/>
          </a:prstGeom>
        </p:spPr>
      </p:pic>
      <p:pic>
        <p:nvPicPr>
          <p:cNvPr id="24" name="Gráfico 23" descr="Águila">
            <a:extLst>
              <a:ext uri="{FF2B5EF4-FFF2-40B4-BE49-F238E27FC236}">
                <a16:creationId xmlns:a16="http://schemas.microsoft.com/office/drawing/2014/main" id="{1787EFC3-BD79-E545-B70E-6FCD0BCABC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67515" y="2860207"/>
            <a:ext cx="356761" cy="356760"/>
          </a:xfrm>
          <a:prstGeom prst="rect">
            <a:avLst/>
          </a:prstGeom>
        </p:spPr>
      </p:pic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E78F6F8-95A6-434D-89CE-11E267C2BD7F}"/>
              </a:ext>
            </a:extLst>
          </p:cNvPr>
          <p:cNvCxnSpPr/>
          <p:nvPr/>
        </p:nvCxnSpPr>
        <p:spPr>
          <a:xfrm flipH="1">
            <a:off x="293182" y="3241358"/>
            <a:ext cx="723295" cy="7286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67778C81-EF83-4D48-BA81-DB3F3F296403}"/>
              </a:ext>
            </a:extLst>
          </p:cNvPr>
          <p:cNvCxnSpPr>
            <a:cxnSpLocks/>
          </p:cNvCxnSpPr>
          <p:nvPr/>
        </p:nvCxnSpPr>
        <p:spPr>
          <a:xfrm flipH="1" flipV="1">
            <a:off x="2114754" y="3242821"/>
            <a:ext cx="723600" cy="72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:a16="http://schemas.microsoft.com/office/drawing/2014/main" id="{0A9D7DF3-832C-BC40-A72C-EFD9740CD0A6}"/>
              </a:ext>
            </a:extLst>
          </p:cNvPr>
          <p:cNvSpPr/>
          <p:nvPr/>
        </p:nvSpPr>
        <p:spPr>
          <a:xfrm>
            <a:off x="3693500" y="1830208"/>
            <a:ext cx="1671654" cy="167900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4" name="Gráfico 43" descr="Koala">
            <a:extLst>
              <a:ext uri="{FF2B5EF4-FFF2-40B4-BE49-F238E27FC236}">
                <a16:creationId xmlns:a16="http://schemas.microsoft.com/office/drawing/2014/main" id="{077E6598-D423-1243-8205-CF8857727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2397" y="2805130"/>
            <a:ext cx="578160" cy="578160"/>
          </a:xfrm>
          <a:prstGeom prst="rect">
            <a:avLst/>
          </a:prstGeom>
        </p:spPr>
      </p:pic>
      <p:pic>
        <p:nvPicPr>
          <p:cNvPr id="45" name="Gráfico 44" descr="Perro">
            <a:extLst>
              <a:ext uri="{FF2B5EF4-FFF2-40B4-BE49-F238E27FC236}">
                <a16:creationId xmlns:a16="http://schemas.microsoft.com/office/drawing/2014/main" id="{1B065D70-D9FD-8A47-8220-899B288B4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904672" y="2409512"/>
            <a:ext cx="587514" cy="587514"/>
          </a:xfrm>
          <a:prstGeom prst="rect">
            <a:avLst/>
          </a:prstGeom>
        </p:spPr>
      </p:pic>
      <p:pic>
        <p:nvPicPr>
          <p:cNvPr id="46" name="Gráfico 45" descr="Lobo">
            <a:extLst>
              <a:ext uri="{FF2B5EF4-FFF2-40B4-BE49-F238E27FC236}">
                <a16:creationId xmlns:a16="http://schemas.microsoft.com/office/drawing/2014/main" id="{9C362064-E429-A245-91D9-282943A281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9142269">
            <a:off x="4313278" y="1958492"/>
            <a:ext cx="516866" cy="516866"/>
          </a:xfrm>
          <a:prstGeom prst="rect">
            <a:avLst/>
          </a:prstGeom>
        </p:spPr>
      </p:pic>
      <p:pic>
        <p:nvPicPr>
          <p:cNvPr id="47" name="Gráfico 46" descr="Jirafa">
            <a:extLst>
              <a:ext uri="{FF2B5EF4-FFF2-40B4-BE49-F238E27FC236}">
                <a16:creationId xmlns:a16="http://schemas.microsoft.com/office/drawing/2014/main" id="{75FC896B-120B-6542-B058-3CD33665D8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31635" y="2172543"/>
            <a:ext cx="614400" cy="614400"/>
          </a:xfrm>
          <a:prstGeom prst="rect">
            <a:avLst/>
          </a:prstGeom>
        </p:spPr>
      </p:pic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D868FC06-B0ED-244D-BDEE-0C085AF007FF}"/>
              </a:ext>
            </a:extLst>
          </p:cNvPr>
          <p:cNvCxnSpPr/>
          <p:nvPr/>
        </p:nvCxnSpPr>
        <p:spPr>
          <a:xfrm flipH="1">
            <a:off x="3175301" y="3211998"/>
            <a:ext cx="723295" cy="7286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D06309D7-6707-844F-9BF9-543299AB057E}"/>
              </a:ext>
            </a:extLst>
          </p:cNvPr>
          <p:cNvCxnSpPr>
            <a:cxnSpLocks/>
          </p:cNvCxnSpPr>
          <p:nvPr/>
        </p:nvCxnSpPr>
        <p:spPr>
          <a:xfrm flipH="1" flipV="1">
            <a:off x="5159753" y="3230260"/>
            <a:ext cx="723600" cy="72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C72FDF8-F5F8-734C-A643-B70C9AD38E3A}"/>
              </a:ext>
            </a:extLst>
          </p:cNvPr>
          <p:cNvSpPr txBox="1"/>
          <p:nvPr/>
        </p:nvSpPr>
        <p:spPr>
          <a:xfrm>
            <a:off x="793798" y="1177421"/>
            <a:ext cx="310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IMPUREZA DE GINI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0238EF3-FE26-B940-A817-1919ECE8D3A6}"/>
              </a:ext>
            </a:extLst>
          </p:cNvPr>
          <p:cNvSpPr txBox="1"/>
          <p:nvPr/>
        </p:nvSpPr>
        <p:spPr>
          <a:xfrm>
            <a:off x="568264" y="3857273"/>
            <a:ext cx="1920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IMPURO, O NO FITRADO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D743D8E-3073-4241-9F9D-5DA7B135251F}"/>
              </a:ext>
            </a:extLst>
          </p:cNvPr>
          <p:cNvSpPr txBox="1"/>
          <p:nvPr/>
        </p:nvSpPr>
        <p:spPr>
          <a:xfrm>
            <a:off x="3748680" y="3807695"/>
            <a:ext cx="168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MAS PURO O FILTRADO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2C5BD80-A04F-BD40-A306-7F7FE0A1B306}"/>
              </a:ext>
            </a:extLst>
          </p:cNvPr>
          <p:cNvSpPr txBox="1"/>
          <p:nvPr/>
        </p:nvSpPr>
        <p:spPr>
          <a:xfrm>
            <a:off x="6017711" y="1152047"/>
            <a:ext cx="24012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Como metrica de evaluacion, utilizando Gini, se hace una filtracion de la importancia de datos, y para saber que efectividad o exactitud tendran estos datos al final del proceso o prediccion del resultado.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Modelo 3D 31" descr="Tiro al Blanco">
                <a:extLst>
                  <a:ext uri="{FF2B5EF4-FFF2-40B4-BE49-F238E27FC236}">
                    <a16:creationId xmlns:a16="http://schemas.microsoft.com/office/drawing/2014/main" id="{76761366-2070-9645-9B6A-C3FAA8B154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4079082"/>
                  </p:ext>
                </p:extLst>
              </p:nvPr>
            </p:nvGraphicFramePr>
            <p:xfrm>
              <a:off x="8726220" y="1318293"/>
              <a:ext cx="2892565" cy="2551502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2892565" cy="2551502"/>
                    </a:xfrm>
                    <a:prstGeom prst="rect">
                      <a:avLst/>
                    </a:prstGeom>
                  </am3d:spPr>
                  <am3d:camera>
                    <am3d:pos x="0" y="0" z="602964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309" d="1000000"/>
                    <am3d:preTrans dx="-1" dy="-10762396" dz="-4674376"/>
                    <am3d:scale>
                      <am3d:sx n="1000000" d="1000000"/>
                      <am3d:sy n="1000000" d="1000000"/>
                      <am3d:sz n="1000000" d="1000000"/>
                    </am3d:scale>
                    <am3d:rot ax="239270" ay="1996182" az="131408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Modelo 3D 31" descr="Tiro al Blanco">
                <a:extLst>
                  <a:ext uri="{FF2B5EF4-FFF2-40B4-BE49-F238E27FC236}">
                    <a16:creationId xmlns:a16="http://schemas.microsoft.com/office/drawing/2014/main" id="{76761366-2070-9645-9B6A-C3FAA8B154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26220" y="1318293"/>
                <a:ext cx="2892565" cy="2551502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CuadroTexto 32">
            <a:extLst>
              <a:ext uri="{FF2B5EF4-FFF2-40B4-BE49-F238E27FC236}">
                <a16:creationId xmlns:a16="http://schemas.microsoft.com/office/drawing/2014/main" id="{D9E96204-3E8C-1C46-866B-D3A27ED1CBBA}"/>
              </a:ext>
            </a:extLst>
          </p:cNvPr>
          <p:cNvSpPr txBox="1"/>
          <p:nvPr/>
        </p:nvSpPr>
        <p:spPr>
          <a:xfrm>
            <a:off x="8981162" y="4180438"/>
            <a:ext cx="2476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EXACTITUD Y PRECISION</a:t>
            </a:r>
          </a:p>
        </p:txBody>
      </p:sp>
    </p:spTree>
    <p:extLst>
      <p:ext uri="{BB962C8B-B14F-4D97-AF65-F5344CB8AC3E}">
        <p14:creationId xmlns:p14="http://schemas.microsoft.com/office/powerpoint/2010/main" val="46751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226" name="CustomShape 1"/>
          <p:cNvSpPr/>
          <p:nvPr/>
        </p:nvSpPr>
        <p:spPr>
          <a:xfrm>
            <a:off x="265320" y="376920"/>
            <a:ext cx="329976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Métricas de Evaluación</a:t>
            </a:r>
            <a:endParaRPr lang="en-US" sz="2200" b="0" strike="noStrike" spc="-1">
              <a:latin typeface="Arial"/>
            </a:endParaRPr>
          </a:p>
        </p:txBody>
      </p:sp>
      <p:graphicFrame>
        <p:nvGraphicFramePr>
          <p:cNvPr id="233" name="Table 8"/>
          <p:cNvGraphicFramePr/>
          <p:nvPr>
            <p:extLst>
              <p:ext uri="{D42A27DB-BD31-4B8C-83A1-F6EECF244321}">
                <p14:modId xmlns:p14="http://schemas.microsoft.com/office/powerpoint/2010/main" val="486485233"/>
              </p:ext>
            </p:extLst>
          </p:nvPr>
        </p:nvGraphicFramePr>
        <p:xfrm>
          <a:off x="547920" y="1956240"/>
          <a:ext cx="5075640" cy="288000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53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 marL="90000" marR="9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 dirty="0"/>
                        <a:t>Conjunto de </a:t>
                      </a:r>
                      <a:r>
                        <a:rPr lang="en-US" sz="1800" strike="noStrike" spc="-1" dirty="0" err="1"/>
                        <a:t>entrenamiento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trike="noStrike" spc="-1" dirty="0"/>
                        <a:t>Conjunto de </a:t>
                      </a:r>
                      <a:r>
                        <a:rPr lang="en-US" sz="1800" strike="noStrike" spc="-1" dirty="0" err="1"/>
                        <a:t>validación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 dirty="0" err="1"/>
                        <a:t>Exactitud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 dirty="0"/>
                        <a:t>0.76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 dirty="0"/>
                        <a:t>0.76</a:t>
                      </a:r>
                      <a:endParaRPr lang="en-US" sz="1800" b="0" strike="noStrike" spc="-1" dirty="0">
                        <a:latin typeface="+mn-lt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 dirty="0" err="1"/>
                        <a:t>Precisión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Arial"/>
                        </a:rPr>
                        <a:t>76%</a:t>
                      </a: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 dirty="0"/>
                        <a:t>76%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 dirty="0" err="1"/>
                        <a:t>Sensibilidad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latin typeface="Arial"/>
                        </a:rPr>
                        <a:t>1</a:t>
                      </a: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trike="noStrike" spc="-1" dirty="0"/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5" name="CustomShape 9"/>
          <p:cNvSpPr/>
          <p:nvPr/>
        </p:nvSpPr>
        <p:spPr>
          <a:xfrm>
            <a:off x="663480" y="4893480"/>
            <a:ext cx="5028120" cy="7372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Métricas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 de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evaluación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obtenidas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 con el conjunto de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datos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 de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entrenamiento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 de 135,000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estudiantes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 y el conjunto de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datos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 de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validación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 de 45,000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estudiantes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 no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Noto Sans CJK SC Regular"/>
              </a:rPr>
              <a:t>aciertan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Noto Sans CJK SC Regular"/>
              </a:rPr>
              <a:t> 10.773.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3" name="Imagen 2" descr="Imagen que contiene interior, tabla, persona, computer&#10;&#10;Descripción generada automáticamente">
            <a:extLst>
              <a:ext uri="{FF2B5EF4-FFF2-40B4-BE49-F238E27FC236}">
                <a16:creationId xmlns:a16="http://schemas.microsoft.com/office/drawing/2014/main" id="{BEB5834E-3067-9944-8DA1-A36C519CD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220" y="1834338"/>
            <a:ext cx="4598518" cy="305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7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240" name="CustomShape 1"/>
          <p:cNvSpPr/>
          <p:nvPr/>
        </p:nvSpPr>
        <p:spPr>
          <a:xfrm>
            <a:off x="265320" y="376920"/>
            <a:ext cx="54028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Consumo de tiempo y memoria</a:t>
            </a:r>
            <a:endParaRPr lang="en-US" sz="2200" b="0" strike="noStrike" spc="-1">
              <a:latin typeface="Arial"/>
            </a:endParaRPr>
          </a:p>
        </p:txBody>
      </p:sp>
      <p:graphicFrame>
        <p:nvGraphicFramePr>
          <p:cNvPr id="245" name="Gráfico 244"/>
          <p:cNvGraphicFramePr/>
          <p:nvPr/>
        </p:nvGraphicFramePr>
        <p:xfrm>
          <a:off x="146880" y="1914120"/>
          <a:ext cx="5759280" cy="323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6" name="Gráfico 245"/>
          <p:cNvGraphicFramePr/>
          <p:nvPr/>
        </p:nvGraphicFramePr>
        <p:xfrm>
          <a:off x="6071040" y="1878120"/>
          <a:ext cx="5759280" cy="323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7" name="CustomShape 6"/>
          <p:cNvSpPr/>
          <p:nvPr/>
        </p:nvSpPr>
        <p:spPr>
          <a:xfrm>
            <a:off x="2249280" y="5117760"/>
            <a:ext cx="594324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Consumo de tiempo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8" name="CustomShape 7"/>
          <p:cNvSpPr/>
          <p:nvPr/>
        </p:nvSpPr>
        <p:spPr>
          <a:xfrm>
            <a:off x="8539920" y="5117760"/>
            <a:ext cx="594324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Consumo de memoria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49" name="Imagen 248"/>
          <p:cNvPicPr/>
          <p:nvPr/>
        </p:nvPicPr>
        <p:blipFill>
          <a:blip r:embed="rId5"/>
          <a:stretch/>
        </p:blipFill>
        <p:spPr>
          <a:xfrm>
            <a:off x="1648800" y="5105520"/>
            <a:ext cx="527400" cy="527400"/>
          </a:xfrm>
          <a:prstGeom prst="rect">
            <a:avLst/>
          </a:prstGeom>
          <a:ln>
            <a:noFill/>
          </a:ln>
        </p:spPr>
      </p:pic>
      <p:pic>
        <p:nvPicPr>
          <p:cNvPr id="250" name="Imagen 249"/>
          <p:cNvPicPr/>
          <p:nvPr/>
        </p:nvPicPr>
        <p:blipFill>
          <a:blip r:embed="rId6"/>
          <a:srcRect l="28235" t="24851" r="28737" b="25399"/>
          <a:stretch/>
        </p:blipFill>
        <p:spPr>
          <a:xfrm>
            <a:off x="7827120" y="5117760"/>
            <a:ext cx="712440" cy="547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4821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427</Words>
  <Application>Microsoft Macintosh PowerPoint</Application>
  <PresentationFormat>Panorámica</PresentationFormat>
  <Paragraphs>74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Symbol</vt:lpstr>
      <vt:lpstr>Times</vt:lpstr>
      <vt:lpstr>Wingdings</vt:lpstr>
      <vt:lpstr>Office Theme</vt:lpstr>
      <vt:lpstr>Office Theme</vt:lpstr>
      <vt:lpstr>ÁRBOLES DE DECISION EN PRUEBAS DE ESTADO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Muchas gracias por su atencion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ÁRBOLES DE DECISION EN PRUEBAS DE ESTADO </dc:title>
  <dc:creator>juan jose zuluaga bedoya</dc:creator>
  <cp:lastModifiedBy>juan jose zuluaga bedoya</cp:lastModifiedBy>
  <cp:revision>1</cp:revision>
  <dcterms:created xsi:type="dcterms:W3CDTF">2020-11-17T19:54:26Z</dcterms:created>
  <dcterms:modified xsi:type="dcterms:W3CDTF">2020-11-17T19:57:22Z</dcterms:modified>
</cp:coreProperties>
</file>